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8"/>
  </p:notesMasterIdLst>
  <p:handoutMasterIdLst>
    <p:handoutMasterId r:id="rId19"/>
  </p:handoutMasterIdLst>
  <p:sldIdLst>
    <p:sldId id="256" r:id="rId2"/>
    <p:sldId id="266" r:id="rId3"/>
    <p:sldId id="267" r:id="rId4"/>
    <p:sldId id="264" r:id="rId5"/>
    <p:sldId id="268" r:id="rId6"/>
    <p:sldId id="260" r:id="rId7"/>
    <p:sldId id="265" r:id="rId8"/>
    <p:sldId id="273" r:id="rId9"/>
    <p:sldId id="274" r:id="rId10"/>
    <p:sldId id="263" r:id="rId11"/>
    <p:sldId id="275" r:id="rId12"/>
    <p:sldId id="269" r:id="rId13"/>
    <p:sldId id="276" r:id="rId14"/>
    <p:sldId id="271" r:id="rId15"/>
    <p:sldId id="259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sohn" initials="as" lastIdx="1" clrIdx="0">
    <p:extLst>
      <p:ext uri="{19B8F6BF-5375-455C-9EA6-DF929625EA0E}">
        <p15:presenceInfo xmlns:p15="http://schemas.microsoft.com/office/powerpoint/2012/main" userId="cd49b15341d07f6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C6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18" autoAdjust="0"/>
    <p:restoredTop sz="94674"/>
  </p:normalViewPr>
  <p:slideViewPr>
    <p:cSldViewPr snapToGrid="0" snapToObjects="1">
      <p:cViewPr>
        <p:scale>
          <a:sx n="100" d="100"/>
          <a:sy n="100" d="100"/>
        </p:scale>
        <p:origin x="-67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Y-Werte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Tabelle1!$A$2:$A$8</c:f>
              <c:numCache>
                <c:formatCode>General</c:formatCode>
                <c:ptCount val="7"/>
                <c:pt idx="0">
                  <c:v>0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</c:numCache>
            </c:numRef>
          </c:xVal>
          <c:yVal>
            <c:numRef>
              <c:f>Tabelle1!$B$2:$B$8</c:f>
              <c:numCache>
                <c:formatCode>General</c:formatCode>
                <c:ptCount val="7"/>
                <c:pt idx="0">
                  <c:v>0</c:v>
                </c:pt>
                <c:pt idx="1">
                  <c:v>3</c:v>
                </c:pt>
                <c:pt idx="2">
                  <c:v>5</c:v>
                </c:pt>
                <c:pt idx="3">
                  <c:v>3</c:v>
                </c:pt>
                <c:pt idx="4">
                  <c:v>8</c:v>
                </c:pt>
                <c:pt idx="5">
                  <c:v>5</c:v>
                </c:pt>
                <c:pt idx="6">
                  <c:v>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16B-AC46-A70F-5D72EDE076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77471967"/>
        <c:axId val="1677473647"/>
      </c:scatterChart>
      <c:valAx>
        <c:axId val="1677471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677473647"/>
        <c:crosses val="autoZero"/>
        <c:crossBetween val="midCat"/>
      </c:valAx>
      <c:valAx>
        <c:axId val="16774736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6774719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2C739B-2300-BB46-9D8E-B11C8586A52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A0180769-0621-3D43-A478-AEBD96249DE0}">
      <dgm:prSet phldrT="[Text]"/>
      <dgm:spPr/>
      <dgm:t>
        <a:bodyPr/>
        <a:lstStyle/>
        <a:p>
          <a:r>
            <a:rPr lang="de-DE" dirty="0"/>
            <a:t>Differenzen quadrieren</a:t>
          </a:r>
        </a:p>
      </dgm:t>
    </dgm:pt>
    <dgm:pt modelId="{584031C7-5EB2-C840-831E-D8D20C655EEC}" type="parTrans" cxnId="{CC4A5414-D44E-E848-B7F6-D3BF22F05D73}">
      <dgm:prSet/>
      <dgm:spPr/>
      <dgm:t>
        <a:bodyPr/>
        <a:lstStyle/>
        <a:p>
          <a:endParaRPr lang="de-DE"/>
        </a:p>
      </dgm:t>
    </dgm:pt>
    <dgm:pt modelId="{444519AC-2588-554A-BB60-F0898319E4FF}" type="sibTrans" cxnId="{CC4A5414-D44E-E848-B7F6-D3BF22F05D73}">
      <dgm:prSet/>
      <dgm:spPr/>
      <dgm:t>
        <a:bodyPr/>
        <a:lstStyle/>
        <a:p>
          <a:endParaRPr lang="de-DE"/>
        </a:p>
      </dgm:t>
    </dgm:pt>
    <dgm:pt modelId="{3CBB2B22-487E-B14D-85BC-380C0B7C122D}">
      <dgm:prSet phldrT="[Text]"/>
      <dgm:spPr/>
      <dgm:t>
        <a:bodyPr/>
        <a:lstStyle/>
        <a:p>
          <a:r>
            <a:rPr lang="de-DE" dirty="0"/>
            <a:t>Differenzen aufsummieren</a:t>
          </a:r>
        </a:p>
      </dgm:t>
    </dgm:pt>
    <dgm:pt modelId="{CD71D7A4-C5C1-FC4B-99E0-E23761460612}" type="parTrans" cxnId="{F6A01615-900B-7F4A-B8BF-C9641C82E424}">
      <dgm:prSet/>
      <dgm:spPr/>
      <dgm:t>
        <a:bodyPr/>
        <a:lstStyle/>
        <a:p>
          <a:endParaRPr lang="de-DE"/>
        </a:p>
      </dgm:t>
    </dgm:pt>
    <dgm:pt modelId="{C8AC370E-ED95-6E48-B1C2-BD4FE4D69DD7}" type="sibTrans" cxnId="{F6A01615-900B-7F4A-B8BF-C9641C82E424}">
      <dgm:prSet/>
      <dgm:spPr/>
      <dgm:t>
        <a:bodyPr/>
        <a:lstStyle/>
        <a:p>
          <a:endParaRPr lang="de-DE"/>
        </a:p>
      </dgm:t>
    </dgm:pt>
    <dgm:pt modelId="{DB535375-3756-564B-8DF8-53FF581C1053}">
      <dgm:prSet phldrT="[Text]"/>
      <dgm:spPr/>
      <dgm:t>
        <a:bodyPr/>
        <a:lstStyle/>
        <a:p>
          <a:r>
            <a:rPr lang="de-DE" dirty="0"/>
            <a:t>Aktivierungen berechnen</a:t>
          </a:r>
        </a:p>
      </dgm:t>
    </dgm:pt>
    <dgm:pt modelId="{81809E75-BBDF-404F-BA78-5EDD7BA15BF6}" type="parTrans" cxnId="{9D83ABD4-BBC1-1341-87EE-715C7943E3A2}">
      <dgm:prSet/>
      <dgm:spPr/>
      <dgm:t>
        <a:bodyPr/>
        <a:lstStyle/>
        <a:p>
          <a:endParaRPr lang="de-DE"/>
        </a:p>
      </dgm:t>
    </dgm:pt>
    <dgm:pt modelId="{35673639-CE54-6949-9693-373C1D7B94FF}" type="sibTrans" cxnId="{9D83ABD4-BBC1-1341-87EE-715C7943E3A2}">
      <dgm:prSet/>
      <dgm:spPr/>
      <dgm:t>
        <a:bodyPr/>
        <a:lstStyle/>
        <a:p>
          <a:endParaRPr lang="de-DE"/>
        </a:p>
      </dgm:t>
    </dgm:pt>
    <dgm:pt modelId="{7CFF076B-2843-2F46-9E9B-43BF095ADBA5}">
      <dgm:prSet phldrT="[Text]"/>
      <dgm:spPr/>
      <dgm:t>
        <a:bodyPr/>
        <a:lstStyle/>
        <a:p>
          <a:r>
            <a:rPr lang="de-DE" dirty="0"/>
            <a:t>Differenzen bilden</a:t>
          </a:r>
        </a:p>
      </dgm:t>
    </dgm:pt>
    <dgm:pt modelId="{64BA80F8-668A-0947-B309-27BEAB5AAB05}" type="parTrans" cxnId="{5BC3F9C3-DFD3-D74D-A073-7944284A07D2}">
      <dgm:prSet/>
      <dgm:spPr/>
      <dgm:t>
        <a:bodyPr/>
        <a:lstStyle/>
        <a:p>
          <a:endParaRPr lang="de-DE"/>
        </a:p>
      </dgm:t>
    </dgm:pt>
    <dgm:pt modelId="{90135F76-071D-CE42-BD10-217F8B40B859}" type="sibTrans" cxnId="{5BC3F9C3-DFD3-D74D-A073-7944284A07D2}">
      <dgm:prSet/>
      <dgm:spPr/>
      <dgm:t>
        <a:bodyPr/>
        <a:lstStyle/>
        <a:p>
          <a:endParaRPr lang="de-DE"/>
        </a:p>
      </dgm:t>
    </dgm:pt>
    <dgm:pt modelId="{9000C174-A472-C442-B6AE-ABEF42CF02DB}" type="pres">
      <dgm:prSet presAssocID="{7F2C739B-2300-BB46-9D8E-B11C8586A526}" presName="Name0" presStyleCnt="0">
        <dgm:presLayoutVars>
          <dgm:dir/>
          <dgm:resizeHandles val="exact"/>
        </dgm:presLayoutVars>
      </dgm:prSet>
      <dgm:spPr/>
    </dgm:pt>
    <dgm:pt modelId="{EAA44065-712C-F54E-B9CE-055E46F9E807}" type="pres">
      <dgm:prSet presAssocID="{DB535375-3756-564B-8DF8-53FF581C1053}" presName="node" presStyleLbl="node1" presStyleIdx="0" presStyleCnt="4">
        <dgm:presLayoutVars>
          <dgm:bulletEnabled val="1"/>
        </dgm:presLayoutVars>
      </dgm:prSet>
      <dgm:spPr/>
    </dgm:pt>
    <dgm:pt modelId="{FC30737D-D54F-6F4D-8F7B-B6B46E8244DA}" type="pres">
      <dgm:prSet presAssocID="{35673639-CE54-6949-9693-373C1D7B94FF}" presName="sibTrans" presStyleLbl="sibTrans2D1" presStyleIdx="0" presStyleCnt="3"/>
      <dgm:spPr/>
    </dgm:pt>
    <dgm:pt modelId="{8EC3E699-2003-F14B-A5E9-7AA6D9CDCD99}" type="pres">
      <dgm:prSet presAssocID="{35673639-CE54-6949-9693-373C1D7B94FF}" presName="connectorText" presStyleLbl="sibTrans2D1" presStyleIdx="0" presStyleCnt="3"/>
      <dgm:spPr/>
    </dgm:pt>
    <dgm:pt modelId="{1596DA93-2CAF-EB49-A6D1-E7648754DF5A}" type="pres">
      <dgm:prSet presAssocID="{7CFF076B-2843-2F46-9E9B-43BF095ADBA5}" presName="node" presStyleLbl="node1" presStyleIdx="1" presStyleCnt="4">
        <dgm:presLayoutVars>
          <dgm:bulletEnabled val="1"/>
        </dgm:presLayoutVars>
      </dgm:prSet>
      <dgm:spPr/>
    </dgm:pt>
    <dgm:pt modelId="{B1247758-E524-914D-B123-A9B344744603}" type="pres">
      <dgm:prSet presAssocID="{90135F76-071D-CE42-BD10-217F8B40B859}" presName="sibTrans" presStyleLbl="sibTrans2D1" presStyleIdx="1" presStyleCnt="3"/>
      <dgm:spPr/>
    </dgm:pt>
    <dgm:pt modelId="{BFC52E19-01AC-9A44-A21B-EC1014136A7E}" type="pres">
      <dgm:prSet presAssocID="{90135F76-071D-CE42-BD10-217F8B40B859}" presName="connectorText" presStyleLbl="sibTrans2D1" presStyleIdx="1" presStyleCnt="3"/>
      <dgm:spPr/>
    </dgm:pt>
    <dgm:pt modelId="{F94111EE-BA86-4543-ACF6-C4587B2379F5}" type="pres">
      <dgm:prSet presAssocID="{A0180769-0621-3D43-A478-AEBD96249DE0}" presName="node" presStyleLbl="node1" presStyleIdx="2" presStyleCnt="4">
        <dgm:presLayoutVars>
          <dgm:bulletEnabled val="1"/>
        </dgm:presLayoutVars>
      </dgm:prSet>
      <dgm:spPr/>
    </dgm:pt>
    <dgm:pt modelId="{713D6C34-9970-A142-8FFB-3B9614D81B17}" type="pres">
      <dgm:prSet presAssocID="{444519AC-2588-554A-BB60-F0898319E4FF}" presName="sibTrans" presStyleLbl="sibTrans2D1" presStyleIdx="2" presStyleCnt="3"/>
      <dgm:spPr/>
    </dgm:pt>
    <dgm:pt modelId="{959B1E11-3E06-A346-9F70-EA5C121DF82F}" type="pres">
      <dgm:prSet presAssocID="{444519AC-2588-554A-BB60-F0898319E4FF}" presName="connectorText" presStyleLbl="sibTrans2D1" presStyleIdx="2" presStyleCnt="3"/>
      <dgm:spPr/>
    </dgm:pt>
    <dgm:pt modelId="{BE3B39FA-94A3-8847-B7B1-D801B9B1C3D8}" type="pres">
      <dgm:prSet presAssocID="{3CBB2B22-487E-B14D-85BC-380C0B7C122D}" presName="node" presStyleLbl="node1" presStyleIdx="3" presStyleCnt="4">
        <dgm:presLayoutVars>
          <dgm:bulletEnabled val="1"/>
        </dgm:presLayoutVars>
      </dgm:prSet>
      <dgm:spPr/>
    </dgm:pt>
  </dgm:ptLst>
  <dgm:cxnLst>
    <dgm:cxn modelId="{FD16A402-3721-2740-B311-A2FF20E0DDBC}" type="presOf" srcId="{35673639-CE54-6949-9693-373C1D7B94FF}" destId="{8EC3E699-2003-F14B-A5E9-7AA6D9CDCD99}" srcOrd="1" destOrd="0" presId="urn:microsoft.com/office/officeart/2005/8/layout/process1"/>
    <dgm:cxn modelId="{CC4A5414-D44E-E848-B7F6-D3BF22F05D73}" srcId="{7F2C739B-2300-BB46-9D8E-B11C8586A526}" destId="{A0180769-0621-3D43-A478-AEBD96249DE0}" srcOrd="2" destOrd="0" parTransId="{584031C7-5EB2-C840-831E-D8D20C655EEC}" sibTransId="{444519AC-2588-554A-BB60-F0898319E4FF}"/>
    <dgm:cxn modelId="{F6A01615-900B-7F4A-B8BF-C9641C82E424}" srcId="{7F2C739B-2300-BB46-9D8E-B11C8586A526}" destId="{3CBB2B22-487E-B14D-85BC-380C0B7C122D}" srcOrd="3" destOrd="0" parTransId="{CD71D7A4-C5C1-FC4B-99E0-E23761460612}" sibTransId="{C8AC370E-ED95-6E48-B1C2-BD4FE4D69DD7}"/>
    <dgm:cxn modelId="{76205916-9590-CE4D-A565-2F4AE5268936}" type="presOf" srcId="{90135F76-071D-CE42-BD10-217F8B40B859}" destId="{B1247758-E524-914D-B123-A9B344744603}" srcOrd="0" destOrd="0" presId="urn:microsoft.com/office/officeart/2005/8/layout/process1"/>
    <dgm:cxn modelId="{88F0EF18-1033-9146-B569-830166B42FBA}" type="presOf" srcId="{444519AC-2588-554A-BB60-F0898319E4FF}" destId="{713D6C34-9970-A142-8FFB-3B9614D81B17}" srcOrd="0" destOrd="0" presId="urn:microsoft.com/office/officeart/2005/8/layout/process1"/>
    <dgm:cxn modelId="{2916FF1E-BE98-FB45-A35B-4112DF3895BA}" type="presOf" srcId="{35673639-CE54-6949-9693-373C1D7B94FF}" destId="{FC30737D-D54F-6F4D-8F7B-B6B46E8244DA}" srcOrd="0" destOrd="0" presId="urn:microsoft.com/office/officeart/2005/8/layout/process1"/>
    <dgm:cxn modelId="{1C037C42-5E8D-EF41-ADE6-0AE88C617953}" type="presOf" srcId="{7F2C739B-2300-BB46-9D8E-B11C8586A526}" destId="{9000C174-A472-C442-B6AE-ABEF42CF02DB}" srcOrd="0" destOrd="0" presId="urn:microsoft.com/office/officeart/2005/8/layout/process1"/>
    <dgm:cxn modelId="{08546266-393D-CD4D-80BB-682C4C60C023}" type="presOf" srcId="{A0180769-0621-3D43-A478-AEBD96249DE0}" destId="{F94111EE-BA86-4543-ACF6-C4587B2379F5}" srcOrd="0" destOrd="0" presId="urn:microsoft.com/office/officeart/2005/8/layout/process1"/>
    <dgm:cxn modelId="{E46EDA86-4CAE-114C-891A-10DF97696947}" type="presOf" srcId="{444519AC-2588-554A-BB60-F0898319E4FF}" destId="{959B1E11-3E06-A346-9F70-EA5C121DF82F}" srcOrd="1" destOrd="0" presId="urn:microsoft.com/office/officeart/2005/8/layout/process1"/>
    <dgm:cxn modelId="{5E3B4A95-C5C2-3245-B4F5-CFFB2BF0C2B5}" type="presOf" srcId="{DB535375-3756-564B-8DF8-53FF581C1053}" destId="{EAA44065-712C-F54E-B9CE-055E46F9E807}" srcOrd="0" destOrd="0" presId="urn:microsoft.com/office/officeart/2005/8/layout/process1"/>
    <dgm:cxn modelId="{B8DA7D9D-003C-A844-B346-AE7C51085FC5}" type="presOf" srcId="{90135F76-071D-CE42-BD10-217F8B40B859}" destId="{BFC52E19-01AC-9A44-A21B-EC1014136A7E}" srcOrd="1" destOrd="0" presId="urn:microsoft.com/office/officeart/2005/8/layout/process1"/>
    <dgm:cxn modelId="{FB6B4ABD-5D36-434E-8C14-60411BA6F74A}" type="presOf" srcId="{3CBB2B22-487E-B14D-85BC-380C0B7C122D}" destId="{BE3B39FA-94A3-8847-B7B1-D801B9B1C3D8}" srcOrd="0" destOrd="0" presId="urn:microsoft.com/office/officeart/2005/8/layout/process1"/>
    <dgm:cxn modelId="{5BC3F9C3-DFD3-D74D-A073-7944284A07D2}" srcId="{7F2C739B-2300-BB46-9D8E-B11C8586A526}" destId="{7CFF076B-2843-2F46-9E9B-43BF095ADBA5}" srcOrd="1" destOrd="0" parTransId="{64BA80F8-668A-0947-B309-27BEAB5AAB05}" sibTransId="{90135F76-071D-CE42-BD10-217F8B40B859}"/>
    <dgm:cxn modelId="{9D83ABD4-BBC1-1341-87EE-715C7943E3A2}" srcId="{7F2C739B-2300-BB46-9D8E-B11C8586A526}" destId="{DB535375-3756-564B-8DF8-53FF581C1053}" srcOrd="0" destOrd="0" parTransId="{81809E75-BBDF-404F-BA78-5EDD7BA15BF6}" sibTransId="{35673639-CE54-6949-9693-373C1D7B94FF}"/>
    <dgm:cxn modelId="{556342D9-6EDD-7A44-A322-70AAA7DC90BF}" type="presOf" srcId="{7CFF076B-2843-2F46-9E9B-43BF095ADBA5}" destId="{1596DA93-2CAF-EB49-A6D1-E7648754DF5A}" srcOrd="0" destOrd="0" presId="urn:microsoft.com/office/officeart/2005/8/layout/process1"/>
    <dgm:cxn modelId="{8EA80FC2-4A13-FD44-A930-5CF31E63A796}" type="presParOf" srcId="{9000C174-A472-C442-B6AE-ABEF42CF02DB}" destId="{EAA44065-712C-F54E-B9CE-055E46F9E807}" srcOrd="0" destOrd="0" presId="urn:microsoft.com/office/officeart/2005/8/layout/process1"/>
    <dgm:cxn modelId="{02EDFA8F-E50A-2E41-A936-3C95B8BF8F0E}" type="presParOf" srcId="{9000C174-A472-C442-B6AE-ABEF42CF02DB}" destId="{FC30737D-D54F-6F4D-8F7B-B6B46E8244DA}" srcOrd="1" destOrd="0" presId="urn:microsoft.com/office/officeart/2005/8/layout/process1"/>
    <dgm:cxn modelId="{57387B45-116B-E94D-8D5F-3605AD972F98}" type="presParOf" srcId="{FC30737D-D54F-6F4D-8F7B-B6B46E8244DA}" destId="{8EC3E699-2003-F14B-A5E9-7AA6D9CDCD99}" srcOrd="0" destOrd="0" presId="urn:microsoft.com/office/officeart/2005/8/layout/process1"/>
    <dgm:cxn modelId="{E867EE29-185B-0B4A-A196-C19A915CF816}" type="presParOf" srcId="{9000C174-A472-C442-B6AE-ABEF42CF02DB}" destId="{1596DA93-2CAF-EB49-A6D1-E7648754DF5A}" srcOrd="2" destOrd="0" presId="urn:microsoft.com/office/officeart/2005/8/layout/process1"/>
    <dgm:cxn modelId="{66FD72B1-FE4B-A04A-A668-4AB56BDB5E96}" type="presParOf" srcId="{9000C174-A472-C442-B6AE-ABEF42CF02DB}" destId="{B1247758-E524-914D-B123-A9B344744603}" srcOrd="3" destOrd="0" presId="urn:microsoft.com/office/officeart/2005/8/layout/process1"/>
    <dgm:cxn modelId="{967BA754-ADB6-754E-A26C-FE9DF72D27F3}" type="presParOf" srcId="{B1247758-E524-914D-B123-A9B344744603}" destId="{BFC52E19-01AC-9A44-A21B-EC1014136A7E}" srcOrd="0" destOrd="0" presId="urn:microsoft.com/office/officeart/2005/8/layout/process1"/>
    <dgm:cxn modelId="{ED3EBB65-8E50-B44C-8365-D1BC38FB0894}" type="presParOf" srcId="{9000C174-A472-C442-B6AE-ABEF42CF02DB}" destId="{F94111EE-BA86-4543-ACF6-C4587B2379F5}" srcOrd="4" destOrd="0" presId="urn:microsoft.com/office/officeart/2005/8/layout/process1"/>
    <dgm:cxn modelId="{70E657EF-4A33-D24A-AC6A-CE23CF38A931}" type="presParOf" srcId="{9000C174-A472-C442-B6AE-ABEF42CF02DB}" destId="{713D6C34-9970-A142-8FFB-3B9614D81B17}" srcOrd="5" destOrd="0" presId="urn:microsoft.com/office/officeart/2005/8/layout/process1"/>
    <dgm:cxn modelId="{909D6672-5295-C242-8B1C-378886B58DC8}" type="presParOf" srcId="{713D6C34-9970-A142-8FFB-3B9614D81B17}" destId="{959B1E11-3E06-A346-9F70-EA5C121DF82F}" srcOrd="0" destOrd="0" presId="urn:microsoft.com/office/officeart/2005/8/layout/process1"/>
    <dgm:cxn modelId="{66CC9BBD-6EA5-044F-B0F6-55E83D72AADA}" type="presParOf" srcId="{9000C174-A472-C442-B6AE-ABEF42CF02DB}" destId="{BE3B39FA-94A3-8847-B7B1-D801B9B1C3D8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44065-712C-F54E-B9CE-055E46F9E807}">
      <dsp:nvSpPr>
        <dsp:cNvPr id="0" name=""/>
        <dsp:cNvSpPr/>
      </dsp:nvSpPr>
      <dsp:spPr>
        <a:xfrm>
          <a:off x="3571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Aktivierungen berechnen</a:t>
          </a:r>
        </a:p>
      </dsp:txBody>
      <dsp:txXfrm>
        <a:off x="31015" y="2268266"/>
        <a:ext cx="1506815" cy="882133"/>
      </dsp:txXfrm>
    </dsp:sp>
    <dsp:sp modelId="{FC30737D-D54F-6F4D-8F7B-B6B46E8244DA}">
      <dsp:nvSpPr>
        <dsp:cNvPr id="0" name=""/>
        <dsp:cNvSpPr/>
      </dsp:nvSpPr>
      <dsp:spPr>
        <a:xfrm>
          <a:off x="1721445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400" kern="1200"/>
        </a:p>
      </dsp:txBody>
      <dsp:txXfrm>
        <a:off x="1721445" y="2593142"/>
        <a:ext cx="231757" cy="232382"/>
      </dsp:txXfrm>
    </dsp:sp>
    <dsp:sp modelId="{1596DA93-2CAF-EB49-A6D1-E7648754DF5A}">
      <dsp:nvSpPr>
        <dsp:cNvPr id="0" name=""/>
        <dsp:cNvSpPr/>
      </dsp:nvSpPr>
      <dsp:spPr>
        <a:xfrm>
          <a:off x="2189956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Differenzen bilden</a:t>
          </a:r>
        </a:p>
      </dsp:txBody>
      <dsp:txXfrm>
        <a:off x="2217400" y="2268266"/>
        <a:ext cx="1506815" cy="882133"/>
      </dsp:txXfrm>
    </dsp:sp>
    <dsp:sp modelId="{B1247758-E524-914D-B123-A9B344744603}">
      <dsp:nvSpPr>
        <dsp:cNvPr id="0" name=""/>
        <dsp:cNvSpPr/>
      </dsp:nvSpPr>
      <dsp:spPr>
        <a:xfrm>
          <a:off x="3907829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400" kern="1200"/>
        </a:p>
      </dsp:txBody>
      <dsp:txXfrm>
        <a:off x="3907829" y="2593142"/>
        <a:ext cx="231757" cy="232382"/>
      </dsp:txXfrm>
    </dsp:sp>
    <dsp:sp modelId="{F94111EE-BA86-4543-ACF6-C4587B2379F5}">
      <dsp:nvSpPr>
        <dsp:cNvPr id="0" name=""/>
        <dsp:cNvSpPr/>
      </dsp:nvSpPr>
      <dsp:spPr>
        <a:xfrm>
          <a:off x="4376340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Differenzen quadrieren</a:t>
          </a:r>
        </a:p>
      </dsp:txBody>
      <dsp:txXfrm>
        <a:off x="4403784" y="2268266"/>
        <a:ext cx="1506815" cy="882133"/>
      </dsp:txXfrm>
    </dsp:sp>
    <dsp:sp modelId="{713D6C34-9970-A142-8FFB-3B9614D81B17}">
      <dsp:nvSpPr>
        <dsp:cNvPr id="0" name=""/>
        <dsp:cNvSpPr/>
      </dsp:nvSpPr>
      <dsp:spPr>
        <a:xfrm>
          <a:off x="6094214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400" kern="1200"/>
        </a:p>
      </dsp:txBody>
      <dsp:txXfrm>
        <a:off x="6094214" y="2593142"/>
        <a:ext cx="231757" cy="232382"/>
      </dsp:txXfrm>
    </dsp:sp>
    <dsp:sp modelId="{BE3B39FA-94A3-8847-B7B1-D801B9B1C3D8}">
      <dsp:nvSpPr>
        <dsp:cNvPr id="0" name=""/>
        <dsp:cNvSpPr/>
      </dsp:nvSpPr>
      <dsp:spPr>
        <a:xfrm>
          <a:off x="6562724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Differenzen aufsummieren</a:t>
          </a:r>
        </a:p>
      </dsp:txBody>
      <dsp:txXfrm>
        <a:off x="6590168" y="2268266"/>
        <a:ext cx="1506815" cy="8821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AA2AC20-F37A-4AF3-B102-6837AEE220B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09BB79C-D930-4E95-9B79-1B0F6CCC9C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D58443-DCD8-4A53-948C-6923FE11FE3D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5A8E6BA-0E42-4B8B-B551-A4B2176DC69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6BC671-2019-44F0-9CFF-ADD758D8582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CDC42-3A4A-4462-B671-967EDE211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6069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20.png>
</file>

<file path=ppt/media/image3.png>
</file>

<file path=ppt/media/image310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9.png>
</file>

<file path=ppt/media/image5.png>
</file>

<file path=ppt/media/image54.png>
</file>

<file path=ppt/media/image55.png>
</file>

<file path=ppt/media/image56.png>
</file>

<file path=ppt/media/image6.png>
</file>

<file path=ppt/media/image60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32867-8123-244A-90B3-89852DC617D9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C73774-E2AD-D148-93B1-8DC83F7EA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822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25771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 / Matteo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7123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4911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2594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269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Matteo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7776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657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Matteo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9730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Matteo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1536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Matteo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2919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Alex / Matteo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73774-E2AD-D148-93B1-8DC83F7EA38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2556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5674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9084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3366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251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6759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081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0184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753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8884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6185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144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FE081-3DBB-264C-A134-D2AE7190B553}" type="datetimeFigureOut">
              <a:rPr lang="de-DE" smtClean="0"/>
              <a:t>17.03.2021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0903A-1BD1-EF40-8A83-C220B0C99B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9102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3.mp3"/><Relationship Id="rId7" Type="http://schemas.openxmlformats.org/officeDocument/2006/relationships/image" Target="../media/image4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p3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WxfnNXlVy8" TargetMode="External"/><Relationship Id="rId7" Type="http://schemas.openxmlformats.org/officeDocument/2006/relationships/hyperlink" Target="https://github.com/JuliaMusic/MIDI.j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JuliaIO/JLD2.jl" TargetMode="External"/><Relationship Id="rId5" Type="http://schemas.openxmlformats.org/officeDocument/2006/relationships/hyperlink" Target="https://github.com/JuliaGraphics/Gtk.jl" TargetMode="External"/><Relationship Id="rId4" Type="http://schemas.openxmlformats.org/officeDocument/2006/relationships/hyperlink" Target="https://www.youtube.com/playlist?list=PLZHQObOWTQDNU6R1_67000Dx_ZCJB-3pi" TargetMode="Externa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56.png"/><Relationship Id="rId1" Type="http://schemas.openxmlformats.org/officeDocument/2006/relationships/slideLayout" Target="../slideLayouts/slideLayout6.xml"/><Relationship Id="rId15" Type="http://schemas.openxmlformats.org/officeDocument/2006/relationships/image" Target="../media/image55.png"/><Relationship Id="rId5" Type="http://schemas.openxmlformats.org/officeDocument/2006/relationships/image" Target="../media/image49.png"/><Relationship Id="rId14" Type="http://schemas.openxmlformats.org/officeDocument/2006/relationships/image" Target="../media/image54.png"/><Relationship Id="rId4" Type="http://schemas.openxmlformats.org/officeDocument/2006/relationships/image" Target="../media/image3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9.png"/><Relationship Id="rId18" Type="http://schemas.openxmlformats.org/officeDocument/2006/relationships/image" Target="../media/image44.png"/><Relationship Id="rId21" Type="http://schemas.openxmlformats.org/officeDocument/2006/relationships/image" Target="../media/image47.png"/><Relationship Id="rId12" Type="http://schemas.openxmlformats.org/officeDocument/2006/relationships/image" Target="../media/image38.png"/><Relationship Id="rId17" Type="http://schemas.openxmlformats.org/officeDocument/2006/relationships/image" Target="../media/image43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42.png"/><Relationship Id="rId20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15" Type="http://schemas.openxmlformats.org/officeDocument/2006/relationships/image" Target="../media/image41.png"/><Relationship Id="rId19" Type="http://schemas.openxmlformats.org/officeDocument/2006/relationships/image" Target="../media/image45.png"/><Relationship Id="rId14" Type="http://schemas.openxmlformats.org/officeDocument/2006/relationships/image" Target="../media/image4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4B8B9816-B04C-4C9A-8AE6-ADFF458D4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5858"/>
          <a:stretch/>
        </p:blipFill>
        <p:spPr>
          <a:xfrm>
            <a:off x="0" y="-1"/>
            <a:ext cx="12191980" cy="6857999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682959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255F67-CFA2-6148-ACA6-269147B4A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(</a:t>
            </a:r>
            <a:r>
              <a:rPr lang="de-DE" dirty="0" err="1"/>
              <a:t>Supervised</a:t>
            </a:r>
            <a:r>
              <a:rPr lang="de-DE" dirty="0"/>
              <a:t> Learning)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654FDB1-A968-5744-9BDD-D4ACBDA7C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/>
          <a:stretch/>
        </p:blipFill>
        <p:spPr>
          <a:xfrm>
            <a:off x="888715" y="1886399"/>
            <a:ext cx="4704779" cy="3513881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76FBC8DF-400E-E04B-8581-A9CCC473FA7D}"/>
              </a:ext>
            </a:extLst>
          </p:cNvPr>
          <p:cNvSpPr txBox="1"/>
          <p:nvPr/>
        </p:nvSpPr>
        <p:spPr>
          <a:xfrm>
            <a:off x="1371600" y="1977123"/>
            <a:ext cx="326118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i="1" dirty="0"/>
              <a:t>Original</a:t>
            </a:r>
          </a:p>
        </p:txBody>
      </p:sp>
      <p:pic>
        <p:nvPicPr>
          <p:cNvPr id="7" name="BlaVla.mp3">
            <a:hlinkClick r:id="" action="ppaction://media"/>
            <a:extLst>
              <a:ext uri="{FF2B5EF4-FFF2-40B4-BE49-F238E27FC236}">
                <a16:creationId xmlns:a16="http://schemas.microsoft.com/office/drawing/2014/main" id="{9C0A41A6-1A50-9445-BE91-F8CE3BAD9E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11813" y="248634"/>
            <a:ext cx="812800" cy="812800"/>
          </a:xfrm>
          <a:prstGeom prst="rect">
            <a:avLst/>
          </a:prstGeom>
        </p:spPr>
      </p:pic>
      <p:pic>
        <p:nvPicPr>
          <p:cNvPr id="9" name="AI Prelude.mp3">
            <a:hlinkClick r:id="" action="ppaction://media"/>
            <a:extLst>
              <a:ext uri="{FF2B5EF4-FFF2-40B4-BE49-F238E27FC236}">
                <a16:creationId xmlns:a16="http://schemas.microsoft.com/office/drawing/2014/main" id="{CDB09239-791B-4544-B933-662B4B0663F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826510" y="248633"/>
            <a:ext cx="964869" cy="96486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64F95018-EF80-B849-912A-D0F498AF9FED}"/>
              </a:ext>
            </a:extLst>
          </p:cNvPr>
          <p:cNvSpPr txBox="1"/>
          <p:nvPr/>
        </p:nvSpPr>
        <p:spPr>
          <a:xfrm>
            <a:off x="1240009" y="5407632"/>
            <a:ext cx="326118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i="1" dirty="0"/>
              <a:t>Die Abbildung zeigt, wie oft ein bestimmter Ton vorkommt.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DB53C02-85C0-EB4A-98D7-723F4378410A}"/>
              </a:ext>
            </a:extLst>
          </p:cNvPr>
          <p:cNvGrpSpPr/>
          <p:nvPr/>
        </p:nvGrpSpPr>
        <p:grpSpPr>
          <a:xfrm>
            <a:off x="5206613" y="1869122"/>
            <a:ext cx="4705200" cy="3513600"/>
            <a:chOff x="4459021" y="1114586"/>
            <a:chExt cx="4932000" cy="3683587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B9259974-4FBD-064C-AA51-6D71D86B1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459021" y="1114586"/>
              <a:ext cx="4932000" cy="3683587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E8D27F89-C1AF-4744-835E-9EDEB2747DB7}"/>
                </a:ext>
              </a:extLst>
            </p:cNvPr>
            <p:cNvSpPr txBox="1"/>
            <p:nvPr/>
          </p:nvSpPr>
          <p:spPr>
            <a:xfrm>
              <a:off x="5117555" y="1227812"/>
              <a:ext cx="326118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500" i="1" dirty="0"/>
                <a:t>Von der KI erstellt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87889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25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4370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6 L 0.25 -3.7037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54545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34848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" grpId="0"/>
      <p:bldP spid="14" grpId="0"/>
      <p:bldP spid="1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255F67-CFA2-6148-ACA6-269147B4A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Ergebnisse (</a:t>
            </a:r>
            <a:r>
              <a:rPr lang="de-DE" dirty="0" err="1"/>
              <a:t>Unsupervised</a:t>
            </a:r>
            <a:r>
              <a:rPr lang="de-DE" dirty="0"/>
              <a:t> Learning)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FE97831-251A-4C9F-B29F-B7990FCC4B16}"/>
              </a:ext>
            </a:extLst>
          </p:cNvPr>
          <p:cNvSpPr txBox="1"/>
          <p:nvPr/>
        </p:nvSpPr>
        <p:spPr>
          <a:xfrm>
            <a:off x="838200" y="1906131"/>
            <a:ext cx="10515600" cy="369332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Konsonanter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9DDF6F1-E1B7-4E34-9685-1730A8030A76}"/>
              </a:ext>
            </a:extLst>
          </p:cNvPr>
          <p:cNvSpPr txBox="1"/>
          <p:nvPr/>
        </p:nvSpPr>
        <p:spPr>
          <a:xfrm>
            <a:off x="838200" y="2275463"/>
            <a:ext cx="3339119" cy="369332"/>
          </a:xfrm>
          <a:prstGeom prst="rect">
            <a:avLst/>
          </a:prstGeom>
          <a:noFill/>
        </p:spPr>
        <p:txBody>
          <a:bodyPr wrap="non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Besserer Rhythmus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E2CD4D3-295A-441B-BC44-C79D15D86221}"/>
              </a:ext>
            </a:extLst>
          </p:cNvPr>
          <p:cNvSpPr txBox="1"/>
          <p:nvPr/>
        </p:nvSpPr>
        <p:spPr>
          <a:xfrm>
            <a:off x="838200" y="1475244"/>
            <a:ext cx="10515600" cy="430887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Im Vergleich zu </a:t>
            </a:r>
            <a:r>
              <a:rPr lang="de-DE" sz="2800" dirty="0" err="1"/>
              <a:t>Supervised</a:t>
            </a:r>
            <a:r>
              <a:rPr lang="de-DE" sz="2800" dirty="0"/>
              <a:t> Learning: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FE1857BE-62A9-4874-BF74-A173424E53ED}"/>
              </a:ext>
            </a:extLst>
          </p:cNvPr>
          <p:cNvSpPr txBox="1"/>
          <p:nvPr/>
        </p:nvSpPr>
        <p:spPr>
          <a:xfrm>
            <a:off x="838201" y="2616141"/>
            <a:ext cx="5305170" cy="369332"/>
          </a:xfrm>
          <a:prstGeom prst="rect">
            <a:avLst/>
          </a:prstGeom>
          <a:noFill/>
        </p:spPr>
        <p:txBody>
          <a:bodyPr wrap="non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Einfaches Erstellen von Variationen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FA5FE065-33E3-4B5E-9A12-CE3302A08B40}"/>
              </a:ext>
            </a:extLst>
          </p:cNvPr>
          <p:cNvSpPr txBox="1"/>
          <p:nvPr/>
        </p:nvSpPr>
        <p:spPr>
          <a:xfrm>
            <a:off x="839626" y="2983337"/>
            <a:ext cx="10514174" cy="369332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Keine klare Verbindung zwischen einzelnen Motiven</a:t>
            </a:r>
          </a:p>
        </p:txBody>
      </p:sp>
    </p:spTree>
    <p:extLst>
      <p:ext uri="{BB962C8B-B14F-4D97-AF65-F5344CB8AC3E}">
        <p14:creationId xmlns:p14="http://schemas.microsoft.com/office/powerpoint/2010/main" val="3279792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3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4EDC3B-0344-408E-850D-423F514CC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Diskussion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A46DFD8-77D1-4D5B-9195-06256652A0FF}"/>
              </a:ext>
            </a:extLst>
          </p:cNvPr>
          <p:cNvSpPr txBox="1"/>
          <p:nvPr/>
        </p:nvSpPr>
        <p:spPr>
          <a:xfrm>
            <a:off x="838200" y="1475244"/>
            <a:ext cx="10515600" cy="861774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Musikstile miteinander vermischen (z.B. klassische Musik durch Jazz Netzwerk)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C055F99-75F7-465D-AB59-5B5A573FFF8D}"/>
              </a:ext>
            </a:extLst>
          </p:cNvPr>
          <p:cNvSpPr txBox="1"/>
          <p:nvPr/>
        </p:nvSpPr>
        <p:spPr>
          <a:xfrm>
            <a:off x="838200" y="3229381"/>
            <a:ext cx="6381619" cy="430887"/>
          </a:xfrm>
          <a:prstGeom prst="rect">
            <a:avLst/>
          </a:prstGeom>
          <a:noFill/>
        </p:spPr>
        <p:txBody>
          <a:bodyPr wrap="non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Allgemeine Performanceverbesserungen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578035A-5810-4287-9DD9-BC0AEB01130E}"/>
              </a:ext>
            </a:extLst>
          </p:cNvPr>
          <p:cNvSpPr txBox="1"/>
          <p:nvPr/>
        </p:nvSpPr>
        <p:spPr>
          <a:xfrm>
            <a:off x="838199" y="2337018"/>
            <a:ext cx="3488519" cy="430887"/>
          </a:xfrm>
          <a:prstGeom prst="rect">
            <a:avLst/>
          </a:prstGeom>
          <a:noFill/>
        </p:spPr>
        <p:txBody>
          <a:bodyPr wrap="non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Mehr Trainingsdaten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9A4C1AA-A526-4B66-B420-FC9572E273EE}"/>
              </a:ext>
            </a:extLst>
          </p:cNvPr>
          <p:cNvSpPr txBox="1"/>
          <p:nvPr/>
        </p:nvSpPr>
        <p:spPr>
          <a:xfrm>
            <a:off x="838198" y="2763751"/>
            <a:ext cx="5490093" cy="430887"/>
          </a:xfrm>
          <a:prstGeom prst="rect">
            <a:avLst/>
          </a:prstGeom>
          <a:noFill/>
        </p:spPr>
        <p:txBody>
          <a:bodyPr wrap="non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Andere Musikgenres ausprobieren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A628189-6F79-4E79-AEB6-75DE0A52996F}"/>
              </a:ext>
            </a:extLst>
          </p:cNvPr>
          <p:cNvSpPr txBox="1"/>
          <p:nvPr/>
        </p:nvSpPr>
        <p:spPr>
          <a:xfrm>
            <a:off x="838198" y="3714694"/>
            <a:ext cx="5262979" cy="430887"/>
          </a:xfrm>
          <a:prstGeom prst="rect">
            <a:avLst/>
          </a:prstGeom>
          <a:noFill/>
        </p:spPr>
        <p:txBody>
          <a:bodyPr wrap="non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Andere Anzahl an Eigenschaften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6D320C8-221E-4EC8-8DD5-1D7BCC37B018}"/>
              </a:ext>
            </a:extLst>
          </p:cNvPr>
          <p:cNvSpPr txBox="1"/>
          <p:nvPr/>
        </p:nvSpPr>
        <p:spPr>
          <a:xfrm>
            <a:off x="838200" y="4203607"/>
            <a:ext cx="9254457" cy="430887"/>
          </a:xfrm>
          <a:prstGeom prst="rect">
            <a:avLst/>
          </a:prstGeom>
          <a:noFill/>
        </p:spPr>
        <p:txBody>
          <a:bodyPr wrap="non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Herausfinden der Wirkungen von bestimmten Eigenschaften</a:t>
            </a:r>
          </a:p>
        </p:txBody>
      </p:sp>
    </p:spTree>
    <p:extLst>
      <p:ext uri="{BB962C8B-B14F-4D97-AF65-F5344CB8AC3E}">
        <p14:creationId xmlns:p14="http://schemas.microsoft.com/office/powerpoint/2010/main" val="2376100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" grpId="0"/>
      <p:bldP spid="7" grpId="0"/>
      <p:bldP spid="8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4EDC3B-0344-408E-850D-423F514CC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A46DFD8-77D1-4D5B-9195-06256652A0FF}"/>
              </a:ext>
            </a:extLst>
          </p:cNvPr>
          <p:cNvSpPr txBox="1"/>
          <p:nvPr/>
        </p:nvSpPr>
        <p:spPr>
          <a:xfrm>
            <a:off x="838198" y="1423437"/>
            <a:ext cx="9744077" cy="1231106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err="1"/>
              <a:t>CodeParade</a:t>
            </a:r>
            <a:r>
              <a:rPr lang="de-DE" sz="2000" dirty="0"/>
              <a:t>:</a:t>
            </a:r>
            <a:br>
              <a:rPr lang="de-DE" sz="2000" dirty="0"/>
            </a:br>
            <a:r>
              <a:rPr lang="de-DE" sz="2000" dirty="0"/>
              <a:t>Generating Songs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/>
              <a:t>Neural</a:t>
            </a:r>
            <a:r>
              <a:rPr lang="de-DE" sz="2000" dirty="0"/>
              <a:t> Networks (</a:t>
            </a:r>
            <a:r>
              <a:rPr lang="de-DE" sz="2000" dirty="0" err="1"/>
              <a:t>Neural</a:t>
            </a:r>
            <a:r>
              <a:rPr lang="de-DE" sz="2000" dirty="0"/>
              <a:t> Composer)</a:t>
            </a:r>
            <a:br>
              <a:rPr lang="de-DE" sz="2000" dirty="0"/>
            </a:br>
            <a:r>
              <a:rPr lang="de-DE" sz="2000" dirty="0"/>
              <a:t>(</a:t>
            </a:r>
            <a:r>
              <a:rPr lang="de-DE" sz="2000" dirty="0">
                <a:hlinkClick r:id="rId3"/>
              </a:rPr>
              <a:t>https://www.youtube.com/watch?v=UWxfnNXlVy8</a:t>
            </a:r>
            <a:r>
              <a:rPr lang="de-DE" sz="2000" dirty="0"/>
              <a:t>)</a:t>
            </a:r>
            <a:br>
              <a:rPr lang="de-DE" sz="2000" dirty="0"/>
            </a:br>
            <a:r>
              <a:rPr lang="de-DE" sz="2000" dirty="0"/>
              <a:t>Letzter Zugriff: 27.02.2021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578035A-5810-4287-9DD9-BC0AEB01130E}"/>
              </a:ext>
            </a:extLst>
          </p:cNvPr>
          <p:cNvSpPr txBox="1"/>
          <p:nvPr/>
        </p:nvSpPr>
        <p:spPr>
          <a:xfrm>
            <a:off x="838198" y="2660209"/>
            <a:ext cx="9744076" cy="1231106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3Blue1Brown:</a:t>
            </a:r>
            <a:br>
              <a:rPr lang="de-DE" sz="2000" dirty="0"/>
            </a:br>
            <a:r>
              <a:rPr lang="de-DE" sz="2000" dirty="0" err="1"/>
              <a:t>Neural</a:t>
            </a:r>
            <a:r>
              <a:rPr lang="de-DE" sz="2000" dirty="0"/>
              <a:t> Networks-Series</a:t>
            </a:r>
            <a:br>
              <a:rPr lang="de-DE" sz="2000" dirty="0"/>
            </a:br>
            <a:r>
              <a:rPr lang="de-DE" sz="2000" dirty="0"/>
              <a:t>(</a:t>
            </a:r>
            <a:r>
              <a:rPr lang="de-DE" sz="2000" dirty="0">
                <a:hlinkClick r:id="rId4"/>
              </a:rPr>
              <a:t>https://www.youtube.com/playlist?list=PLZHQObOWTQDNU6R1_67000Dx_ZCJB-3pi</a:t>
            </a:r>
            <a:r>
              <a:rPr lang="de-DE" sz="2000" dirty="0"/>
              <a:t>)</a:t>
            </a:r>
            <a:br>
              <a:rPr lang="de-DE" sz="2000" dirty="0"/>
            </a:br>
            <a:r>
              <a:rPr lang="de-DE" sz="2000" dirty="0"/>
              <a:t>letzter Zugriff: 03.01.2021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4093D3E-4B22-4FD8-A338-6689C2C256CE}"/>
              </a:ext>
            </a:extLst>
          </p:cNvPr>
          <p:cNvSpPr txBox="1"/>
          <p:nvPr/>
        </p:nvSpPr>
        <p:spPr>
          <a:xfrm>
            <a:off x="838200" y="3891315"/>
            <a:ext cx="9744076" cy="1231106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Julia Packages:</a:t>
            </a:r>
            <a:br>
              <a:rPr lang="de-DE" sz="2000" dirty="0"/>
            </a:br>
            <a:r>
              <a:rPr lang="de-DE" sz="2000" dirty="0">
                <a:hlinkClick r:id="rId5"/>
              </a:rPr>
              <a:t>https://github.com/JuliaGraphics/Gtk.jl</a:t>
            </a:r>
            <a:br>
              <a:rPr lang="de-DE" sz="2000" dirty="0"/>
            </a:br>
            <a:r>
              <a:rPr lang="de-DE" sz="2000" dirty="0">
                <a:hlinkClick r:id="rId6"/>
              </a:rPr>
              <a:t>https://github.com/JuliaIO/JLD2.jl</a:t>
            </a:r>
            <a:br>
              <a:rPr lang="de-DE" sz="2000" dirty="0"/>
            </a:br>
            <a:r>
              <a:rPr lang="de-DE" sz="2000" dirty="0">
                <a:hlinkClick r:id="rId7"/>
              </a:rPr>
              <a:t>https://github.com/JuliaMusic/MIDI.jl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0508179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7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F4B59607-D2C0-40CE-BFB7-CA2DC0011C93}"/>
              </a:ext>
            </a:extLst>
          </p:cNvPr>
          <p:cNvGrpSpPr/>
          <p:nvPr/>
        </p:nvGrpSpPr>
        <p:grpSpPr>
          <a:xfrm>
            <a:off x="920217" y="5000472"/>
            <a:ext cx="3165290" cy="802015"/>
            <a:chOff x="6199669" y="1897845"/>
            <a:chExt cx="3165290" cy="80201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feld 3">
                  <a:extLst>
                    <a:ext uri="{FF2B5EF4-FFF2-40B4-BE49-F238E27FC236}">
                      <a16:creationId xmlns:a16="http://schemas.microsoft.com/office/drawing/2014/main" id="{CCBD509F-D527-4FC0-B495-ECE3EF68D480}"/>
                    </a:ext>
                  </a:extLst>
                </p:cNvPr>
                <p:cNvSpPr txBox="1"/>
                <p:nvPr/>
              </p:nvSpPr>
              <p:spPr>
                <a:xfrm>
                  <a:off x="6199669" y="1897845"/>
                  <a:ext cx="1767856" cy="52501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𝑠𝑖𝑔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4" name="Textfeld 3">
                  <a:extLst>
                    <a:ext uri="{FF2B5EF4-FFF2-40B4-BE49-F238E27FC236}">
                      <a16:creationId xmlns:a16="http://schemas.microsoft.com/office/drawing/2014/main" id="{CCBD509F-D527-4FC0-B495-ECE3EF68D48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9669" y="1897845"/>
                  <a:ext cx="1767856" cy="525016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feld 4">
                  <a:extLst>
                    <a:ext uri="{FF2B5EF4-FFF2-40B4-BE49-F238E27FC236}">
                      <a16:creationId xmlns:a16="http://schemas.microsoft.com/office/drawing/2014/main" id="{C2CF2D07-21FD-4673-8D49-D3CED51FA6AB}"/>
                    </a:ext>
                  </a:extLst>
                </p:cNvPr>
                <p:cNvSpPr txBox="1"/>
                <p:nvPr/>
              </p:nvSpPr>
              <p:spPr>
                <a:xfrm>
                  <a:off x="6199669" y="2422861"/>
                  <a:ext cx="3165290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𝑠𝑖𝑔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′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𝑠𝑖𝑔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∗(1−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𝑠𝑖𝑔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5" name="Textfeld 4">
                  <a:extLst>
                    <a:ext uri="{FF2B5EF4-FFF2-40B4-BE49-F238E27FC236}">
                      <a16:creationId xmlns:a16="http://schemas.microsoft.com/office/drawing/2014/main" id="{C2CF2D07-21FD-4673-8D49-D3CED51FA6A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99669" y="2422861"/>
                  <a:ext cx="3165290" cy="276999"/>
                </a:xfrm>
                <a:prstGeom prst="rect">
                  <a:avLst/>
                </a:prstGeom>
                <a:blipFill>
                  <a:blip r:embed="rId15"/>
                  <a:stretch>
                    <a:fillRect l="-2312" t="-6522" r="-2312" b="-3478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CDD70B24-3948-49CA-A4C5-944DF39D19AF}"/>
              </a:ext>
            </a:extLst>
          </p:cNvPr>
          <p:cNvGrpSpPr/>
          <p:nvPr/>
        </p:nvGrpSpPr>
        <p:grpSpPr>
          <a:xfrm>
            <a:off x="920217" y="1783673"/>
            <a:ext cx="1771511" cy="922461"/>
            <a:chOff x="3129094" y="2709481"/>
            <a:chExt cx="1771511" cy="92246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feld 6">
                  <a:extLst>
                    <a:ext uri="{FF2B5EF4-FFF2-40B4-BE49-F238E27FC236}">
                      <a16:creationId xmlns:a16="http://schemas.microsoft.com/office/drawing/2014/main" id="{523DA1E0-D906-4D2C-999F-D7ECB7B97812}"/>
                    </a:ext>
                  </a:extLst>
                </p:cNvPr>
                <p:cNvSpPr txBox="1"/>
                <p:nvPr/>
              </p:nvSpPr>
              <p:spPr>
                <a:xfrm>
                  <a:off x="3129094" y="2709481"/>
                  <a:ext cx="1771511" cy="29931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  <m:r>
                          <a:rPr lang="de-DE" b="0" i="0" smtClean="0"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7" name="Textfeld 6">
                  <a:extLst>
                    <a:ext uri="{FF2B5EF4-FFF2-40B4-BE49-F238E27FC236}">
                      <a16:creationId xmlns:a16="http://schemas.microsoft.com/office/drawing/2014/main" id="{523DA1E0-D906-4D2C-999F-D7ECB7B978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29094" y="2709481"/>
                  <a:ext cx="1771511" cy="299313"/>
                </a:xfrm>
                <a:prstGeom prst="rect">
                  <a:avLst/>
                </a:prstGeom>
                <a:blipFill>
                  <a:blip r:embed="rId4"/>
                  <a:stretch>
                    <a:fillRect l="-2405" r="-1718" b="-26531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C0DA21CD-B5B1-44AB-8472-41CC26177540}"/>
                    </a:ext>
                  </a:extLst>
                </p:cNvPr>
                <p:cNvSpPr txBox="1"/>
                <p:nvPr/>
              </p:nvSpPr>
              <p:spPr>
                <a:xfrm>
                  <a:off x="3900619" y="3077944"/>
                  <a:ext cx="597215" cy="55399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oMath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≤1</m:t>
                        </m:r>
                      </m:oMath>
                    </m:oMathPara>
                  </a14:m>
                  <a:endParaRPr lang="de-DE" b="0" dirty="0"/>
                </a:p>
              </p:txBody>
            </p:sp>
          </mc:Choice>
          <mc:Fallback xmlns=""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C0DA21CD-B5B1-44AB-8472-41CC261775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00619" y="3077944"/>
                  <a:ext cx="597215" cy="553998"/>
                </a:xfrm>
                <a:prstGeom prst="rect">
                  <a:avLst/>
                </a:prstGeom>
                <a:blipFill>
                  <a:blip r:embed="rId5"/>
                  <a:stretch>
                    <a:fillRect l="-5102" r="-8163" b="-4396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970F1D2-F4CC-4213-977C-3873175F598F}"/>
              </a:ext>
            </a:extLst>
          </p:cNvPr>
          <p:cNvGrpSpPr/>
          <p:nvPr/>
        </p:nvGrpSpPr>
        <p:grpSpPr>
          <a:xfrm>
            <a:off x="920217" y="3168520"/>
            <a:ext cx="5734134" cy="1292445"/>
            <a:chOff x="1409350" y="3849207"/>
            <a:chExt cx="5734134" cy="129244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feld 8">
                  <a:extLst>
                    <a:ext uri="{FF2B5EF4-FFF2-40B4-BE49-F238E27FC236}">
                      <a16:creationId xmlns:a16="http://schemas.microsoft.com/office/drawing/2014/main" id="{D42AB264-B816-408C-8A54-66C8EC23A733}"/>
                    </a:ext>
                  </a:extLst>
                </p:cNvPr>
                <p:cNvSpPr txBox="1"/>
                <p:nvPr/>
              </p:nvSpPr>
              <p:spPr>
                <a:xfrm>
                  <a:off x="1409350" y="3849207"/>
                  <a:ext cx="5734134" cy="103990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 </m:t>
                        </m:r>
                        <m:d>
                          <m:dPr>
                            <m:begChr m:val="{"/>
                            <m:endChr m:val="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𝑠𝑖𝑔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  <m:d>
                                  <m:d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i="1">
                                            <a:latin typeface="Cambria Math" panose="02040503050406030204" pitchFamily="18" charset="0"/>
                                          </a:rPr>
                                          <m:t>𝑛𝑒𝑡𝑧𝑖𝑛𝑝𝑢</m:t>
                                        </m:r>
                                        <m:r>
                                          <a:rPr lang="de-DE" b="0" i="1" smtClean="0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de-DE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∗(</m:t>
                                </m:r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𝑠𝑜𝑙𝑙</m:t>
                                    </m:r>
                                  </m:e>
                                </m:d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𝑖𝑠𝑡</m:t>
                                    </m:r>
                                  </m:e>
                                </m:d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),  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𝑂𝑢𝑡𝑝𝑢𝑡</m:t>
                                </m:r>
                              </m:e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𝑠𝑖𝑔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  <m:d>
                                  <m:dPr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i="1">
                                            <a:latin typeface="Cambria Math" panose="02040503050406030204" pitchFamily="18" charset="0"/>
                                          </a:rPr>
                                          <m:t>𝑛𝑒𝑡𝑧𝑖𝑛𝑝𝑢𝑡</m:t>
                                        </m:r>
                                      </m:e>
                                      <m:sub>
                                        <m:r>
                                          <a:rPr lang="de-DE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sub>
                                  <m:sup/>
                                  <m:e>
                                    <m:d>
                                      <m:dPr>
                                        <m:ctrlPr>
                                          <a:rPr lang="de-DE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de-DE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de-DE" b="0" i="1" smtClean="0">
                                                <a:latin typeface="Cambria Math" panose="02040503050406030204" pitchFamily="18" charset="0"/>
                                              </a:rPr>
                                              <m:t>𝛿</m:t>
                                            </m:r>
                                          </m:e>
                                          <m:sub>
                                            <m:r>
                                              <a:rPr lang="de-DE" b="0" i="1" smtClean="0">
                                                <a:latin typeface="Cambria Math" panose="02040503050406030204" pitchFamily="18" charset="0"/>
                                              </a:rPr>
                                              <m:t>𝐿</m:t>
                                            </m:r>
                                          </m:sub>
                                        </m:sSub>
                                        <m:r>
                                          <a:rPr lang="de-DE" b="0" i="1" smtClean="0">
                                            <a:latin typeface="Cambria Math" panose="02040503050406030204" pitchFamily="18" charset="0"/>
                                          </a:rPr>
                                          <m:t>∗</m:t>
                                        </m:r>
                                        <m:sSub>
                                          <m:sSubPr>
                                            <m:ctrlPr>
                                              <a:rPr lang="de-DE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de-DE" b="0" i="1" smtClean="0">
                                                <a:latin typeface="Cambria Math" panose="02040503050406030204" pitchFamily="18" charset="0"/>
                                              </a:rPr>
                                              <m:t>𝑊</m:t>
                                            </m:r>
                                          </m:e>
                                          <m:sub>
                                            <m:r>
                                              <a:rPr lang="de-DE" b="0" i="1" smtClean="0">
                                                <a:latin typeface="Cambria Math" panose="02040503050406030204" pitchFamily="18" charset="0"/>
                                              </a:rPr>
                                              <m:t>𝐿𝑖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nary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,  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𝐻𝑖𝑑𝑑𝑒𝑛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9" name="Textfeld 8">
                  <a:extLst>
                    <a:ext uri="{FF2B5EF4-FFF2-40B4-BE49-F238E27FC236}">
                      <a16:creationId xmlns:a16="http://schemas.microsoft.com/office/drawing/2014/main" id="{D42AB264-B816-408C-8A54-66C8EC23A7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9350" y="3849207"/>
                  <a:ext cx="5734134" cy="1039900"/>
                </a:xfrm>
                <a:prstGeom prst="rect">
                  <a:avLst/>
                </a:prstGeom>
                <a:blipFill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feld 9">
                  <a:extLst>
                    <a:ext uri="{FF2B5EF4-FFF2-40B4-BE49-F238E27FC236}">
                      <a16:creationId xmlns:a16="http://schemas.microsoft.com/office/drawing/2014/main" id="{9AF0C6BA-0256-4FEF-BD58-F1710C3F60C9}"/>
                    </a:ext>
                  </a:extLst>
                </p:cNvPr>
                <p:cNvSpPr txBox="1"/>
                <p:nvPr/>
              </p:nvSpPr>
              <p:spPr>
                <a:xfrm>
                  <a:off x="1409350" y="4864653"/>
                  <a:ext cx="2049087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ä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𝑐h𝑠𝑡𝑒𝑟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𝐿𝑎𝑦𝑒𝑟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 xmlns="">
            <p:sp>
              <p:nvSpPr>
                <p:cNvPr id="10" name="Textfeld 9">
                  <a:extLst>
                    <a:ext uri="{FF2B5EF4-FFF2-40B4-BE49-F238E27FC236}">
                      <a16:creationId xmlns:a16="http://schemas.microsoft.com/office/drawing/2014/main" id="{9AF0C6BA-0256-4FEF-BD58-F1710C3F60C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9350" y="4864653"/>
                  <a:ext cx="2049087" cy="276999"/>
                </a:xfrm>
                <a:prstGeom prst="rect">
                  <a:avLst/>
                </a:prstGeom>
                <a:blipFill>
                  <a:blip r:embed="rId7"/>
                  <a:stretch>
                    <a:fillRect l="-2083" r="-3274" b="-3333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6" name="Titel 15">
            <a:extLst>
              <a:ext uri="{FF2B5EF4-FFF2-40B4-BE49-F238E27FC236}">
                <a16:creationId xmlns:a16="http://schemas.microsoft.com/office/drawing/2014/main" id="{5F08B0AF-EF77-42F2-8AEF-A06A23F26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Backwardpass</a:t>
            </a:r>
          </a:p>
        </p:txBody>
      </p:sp>
    </p:spTree>
    <p:extLst>
      <p:ext uri="{BB962C8B-B14F-4D97-AF65-F5344CB8AC3E}">
        <p14:creationId xmlns:p14="http://schemas.microsoft.com/office/powerpoint/2010/main" val="2470294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B1C3385E-E261-524E-97C9-688C173461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2219338"/>
              </p:ext>
            </p:extLst>
          </p:nvPr>
        </p:nvGraphicFramePr>
        <p:xfrm>
          <a:off x="838200" y="155158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FD3F023-6E9C-F049-8F76-66CFC2235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</a:t>
            </a:r>
            <a:r>
              <a:rPr lang="de-DE" dirty="0" err="1"/>
              <a:t>Cost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3EC41E-8C8D-7A48-856B-9639D17202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818721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de-DE" dirty="0"/>
                  <a:t>Die </a:t>
                </a:r>
                <a:r>
                  <a:rPr lang="de-DE" dirty="0" err="1"/>
                  <a:t>Cost</a:t>
                </a:r>
                <a:r>
                  <a:rPr lang="de-DE" dirty="0"/>
                  <a:t> gibt an, wie gut ein Netzwerk ist.</a:t>
                </a:r>
              </a:p>
              <a:p>
                <a:r>
                  <a:rPr lang="de-DE" dirty="0" err="1"/>
                  <a:t>Cost</a:t>
                </a:r>
                <a:r>
                  <a:rPr lang="de-DE" dirty="0"/>
                  <a:t>=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dirty="0"/>
                  <a:t>(Die Neuronen des </a:t>
                </a:r>
                <a:r>
                  <a:rPr lang="de-DE" dirty="0" err="1"/>
                  <a:t>Outputlayers</a:t>
                </a:r>
                <a:r>
                  <a:rPr lang="de-DE" dirty="0"/>
                  <a:t> - Der richtige Output)^2 </a:t>
                </a:r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3EC41E-8C8D-7A48-856B-9639D17202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818721"/>
              </a:xfrm>
              <a:blipFill>
                <a:blip r:embed="rId7"/>
                <a:stretch>
                  <a:fillRect l="-844" t="-20313" b="-1406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5493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3BF8D2-4744-4608-B8E5-1C7107539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Programm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2321AD0-03F2-4BF2-8F6A-6E305D10F1FA}"/>
              </a:ext>
            </a:extLst>
          </p:cNvPr>
          <p:cNvSpPr txBox="1"/>
          <p:nvPr/>
        </p:nvSpPr>
        <p:spPr>
          <a:xfrm>
            <a:off x="838200" y="1690688"/>
            <a:ext cx="2905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Trainingsdaten generieren (Lied auslesen, anordnen, formatieren)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4EEA280-1862-4460-993F-6325E15C814C}"/>
              </a:ext>
            </a:extLst>
          </p:cNvPr>
          <p:cNvSpPr txBox="1"/>
          <p:nvPr/>
        </p:nvSpPr>
        <p:spPr>
          <a:xfrm>
            <a:off x="4084889" y="1967687"/>
            <a:ext cx="2813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Zufälligen Datensatz wählen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A6138D4-6115-4B47-8579-FF93EA9E7767}"/>
              </a:ext>
            </a:extLst>
          </p:cNvPr>
          <p:cNvSpPr txBox="1"/>
          <p:nvPr/>
        </p:nvSpPr>
        <p:spPr>
          <a:xfrm>
            <a:off x="7580120" y="2876737"/>
            <a:ext cx="393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Forwardpass</a:t>
            </a:r>
            <a:r>
              <a:rPr lang="de-DE" dirty="0"/>
              <a:t> (Aktivierungen berechnen)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9A8E8A1-E937-40E8-B48B-F24AEB86BC8E}"/>
              </a:ext>
            </a:extLst>
          </p:cNvPr>
          <p:cNvSpPr txBox="1"/>
          <p:nvPr/>
        </p:nvSpPr>
        <p:spPr>
          <a:xfrm>
            <a:off x="5919152" y="3843940"/>
            <a:ext cx="332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Backwardpass</a:t>
            </a:r>
            <a:r>
              <a:rPr lang="de-DE" dirty="0"/>
              <a:t> (Backpropagation)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02F5F9E8-85DB-48A8-A5CE-BECA034229D9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3743770" y="2152353"/>
            <a:ext cx="34111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Verbinder: gewinkelt 12">
            <a:extLst>
              <a:ext uri="{FF2B5EF4-FFF2-40B4-BE49-F238E27FC236}">
                <a16:creationId xmlns:a16="http://schemas.microsoft.com/office/drawing/2014/main" id="{869C7881-8364-4E46-BAA6-82FB97850E7F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>
            <a:off x="6898801" y="2152353"/>
            <a:ext cx="2649519" cy="724384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A53199D1-13FF-4E26-A180-BDBA54CBCB92}"/>
              </a:ext>
            </a:extLst>
          </p:cNvPr>
          <p:cNvCxnSpPr>
            <a:cxnSpLocks/>
            <a:stCxn id="7" idx="2"/>
            <a:endCxn id="8" idx="3"/>
          </p:cNvCxnSpPr>
          <p:nvPr/>
        </p:nvCxnSpPr>
        <p:spPr>
          <a:xfrm rot="5400000">
            <a:off x="9003436" y="3483721"/>
            <a:ext cx="782537" cy="307233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F49C9261-AC7D-4ACE-823A-31AA8EDD75B9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rot="10800000">
            <a:off x="5491846" y="2337020"/>
            <a:ext cx="427307" cy="1691587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F2B4BA65-BC25-4D71-9EFB-D4728A6342AF}"/>
              </a:ext>
            </a:extLst>
          </p:cNvPr>
          <p:cNvSpPr txBox="1"/>
          <p:nvPr/>
        </p:nvSpPr>
        <p:spPr>
          <a:xfrm>
            <a:off x="6348213" y="5131846"/>
            <a:ext cx="2463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Nach </a:t>
            </a:r>
            <a:r>
              <a:rPr lang="de-DE" i="1" dirty="0"/>
              <a:t>n</a:t>
            </a:r>
            <a:r>
              <a:rPr lang="de-DE" dirty="0"/>
              <a:t> Wiederholungen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D64F5FC7-54CC-470E-B125-26E55C5CC48C}"/>
              </a:ext>
            </a:extLst>
          </p:cNvPr>
          <p:cNvSpPr txBox="1"/>
          <p:nvPr/>
        </p:nvSpPr>
        <p:spPr>
          <a:xfrm>
            <a:off x="838200" y="3201500"/>
            <a:ext cx="2999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Erste Noten des Originalliedes</a:t>
            </a:r>
            <a:br>
              <a:rPr lang="de-DE" dirty="0"/>
            </a:br>
            <a:r>
              <a:rPr lang="de-DE" dirty="0"/>
              <a:t>fortsetzen</a:t>
            </a:r>
          </a:p>
        </p:txBody>
      </p:sp>
      <p:cxnSp>
        <p:nvCxnSpPr>
          <p:cNvPr id="24" name="Verbinder: gewinkelt 23">
            <a:extLst>
              <a:ext uri="{FF2B5EF4-FFF2-40B4-BE49-F238E27FC236}">
                <a16:creationId xmlns:a16="http://schemas.microsoft.com/office/drawing/2014/main" id="{B83120F6-9FE9-499A-92A7-240954661E21}"/>
              </a:ext>
            </a:extLst>
          </p:cNvPr>
          <p:cNvCxnSpPr>
            <a:cxnSpLocks/>
            <a:stCxn id="8" idx="2"/>
            <a:endCxn id="22" idx="0"/>
          </p:cNvCxnSpPr>
          <p:nvPr/>
        </p:nvCxnSpPr>
        <p:spPr>
          <a:xfrm rot="16200000" flipH="1">
            <a:off x="7120833" y="4672558"/>
            <a:ext cx="918574" cy="1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Verbinder: gewinkelt 28">
            <a:extLst>
              <a:ext uri="{FF2B5EF4-FFF2-40B4-BE49-F238E27FC236}">
                <a16:creationId xmlns:a16="http://schemas.microsoft.com/office/drawing/2014/main" id="{9C5D660D-EE88-46C6-A35C-205C06557CB4}"/>
              </a:ext>
            </a:extLst>
          </p:cNvPr>
          <p:cNvCxnSpPr>
            <a:cxnSpLocks/>
            <a:stCxn id="22" idx="1"/>
            <a:endCxn id="23" idx="2"/>
          </p:cNvCxnSpPr>
          <p:nvPr/>
        </p:nvCxnSpPr>
        <p:spPr>
          <a:xfrm rot="10800000">
            <a:off x="2337811" y="3847832"/>
            <a:ext cx="4010403" cy="1468681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0916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A8E7795B-DCB5-4253-A4C4-D47222E5B478}"/>
              </a:ext>
            </a:extLst>
          </p:cNvPr>
          <p:cNvSpPr txBox="1"/>
          <p:nvPr/>
        </p:nvSpPr>
        <p:spPr>
          <a:xfrm>
            <a:off x="0" y="0"/>
            <a:ext cx="12191980" cy="6857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B8B9816-B04C-4C9A-8AE6-ADFF458D4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5858"/>
          <a:stretch/>
        </p:blipFill>
        <p:spPr>
          <a:xfrm>
            <a:off x="0" y="-1"/>
            <a:ext cx="12191980" cy="6857999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E8E7CDE-D7A6-9D47-A038-EE1A9E98A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286873"/>
            <a:ext cx="12191980" cy="2142125"/>
          </a:xfrm>
        </p:spPr>
        <p:txBody>
          <a:bodyPr wrap="square">
            <a:spAutoFit/>
          </a:bodyPr>
          <a:lstStyle/>
          <a:p>
            <a:r>
              <a:rPr lang="de-DE" sz="7400" b="1" dirty="0">
                <a:solidFill>
                  <a:srgbClr val="FFFFFF"/>
                </a:solidFill>
              </a:rPr>
              <a:t>KI in der Musik – </a:t>
            </a:r>
            <a:br>
              <a:rPr lang="de-DE" sz="7400" b="1" dirty="0">
                <a:solidFill>
                  <a:srgbClr val="FFFFFF"/>
                </a:solidFill>
              </a:rPr>
            </a:br>
            <a:r>
              <a:rPr lang="de-DE" sz="7400" b="1" dirty="0">
                <a:solidFill>
                  <a:srgbClr val="FFFFFF"/>
                </a:solidFill>
              </a:rPr>
              <a:t>Computer lernen komponieren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8A6DD3B6-D02F-4911-8B38-621F29492F9C}"/>
              </a:ext>
            </a:extLst>
          </p:cNvPr>
          <p:cNvSpPr txBox="1">
            <a:spLocks/>
          </p:cNvSpPr>
          <p:nvPr/>
        </p:nvSpPr>
        <p:spPr>
          <a:xfrm>
            <a:off x="10" y="3683471"/>
            <a:ext cx="12191980" cy="75713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800" b="1" dirty="0">
                <a:solidFill>
                  <a:srgbClr val="FFFFFF"/>
                </a:solidFill>
              </a:rPr>
              <a:t>Alexander Reimer &amp; Matteo Friedrich</a:t>
            </a: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6220ECED-BD09-43AB-9F31-61B3642526FB}"/>
              </a:ext>
            </a:extLst>
          </p:cNvPr>
          <p:cNvSpPr txBox="1">
            <a:spLocks/>
          </p:cNvSpPr>
          <p:nvPr/>
        </p:nvSpPr>
        <p:spPr>
          <a:xfrm>
            <a:off x="20" y="4695074"/>
            <a:ext cx="12191980" cy="75713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800" b="1" dirty="0">
                <a:solidFill>
                  <a:srgbClr val="FFFFFF"/>
                </a:solidFill>
              </a:rPr>
              <a:t>Gymnasium Eversten Oldenburg</a:t>
            </a:r>
          </a:p>
        </p:txBody>
      </p:sp>
    </p:spTree>
    <p:extLst>
      <p:ext uri="{BB962C8B-B14F-4D97-AF65-F5344CB8AC3E}">
        <p14:creationId xmlns:p14="http://schemas.microsoft.com/office/powerpoint/2010/main" val="12830920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88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38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065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">
        <p:fade/>
      </p:transition>
    </mc:Choice>
    <mc:Fallback xmlns="">
      <p:transition spd="med" advClick="0" advTm="5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6DE8E3-3C10-0E42-9C99-2439A9507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Forscherfrage/Motivation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AF152112-CD2E-4D6C-AAEF-908F6256D264}"/>
              </a:ext>
            </a:extLst>
          </p:cNvPr>
          <p:cNvSpPr txBox="1"/>
          <p:nvPr/>
        </p:nvSpPr>
        <p:spPr>
          <a:xfrm flipH="1">
            <a:off x="838200" y="1823820"/>
            <a:ext cx="10515600" cy="430887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Künstliche Intelligenz, die Musik komponiert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BFF298D-F6AB-4700-A03D-BA60B30E45D4}"/>
              </a:ext>
            </a:extLst>
          </p:cNvPr>
          <p:cNvSpPr txBox="1"/>
          <p:nvPr/>
        </p:nvSpPr>
        <p:spPr>
          <a:xfrm flipH="1">
            <a:off x="838200" y="2254707"/>
            <a:ext cx="10515600" cy="430887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Interesse an </a:t>
            </a:r>
            <a:r>
              <a:rPr lang="de-DE" sz="2800" dirty="0" err="1"/>
              <a:t>Machine</a:t>
            </a:r>
            <a:r>
              <a:rPr lang="de-DE" sz="2800" dirty="0"/>
              <a:t> Learning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034370C-27E0-4FCB-A6EC-552CD9542DCE}"/>
              </a:ext>
            </a:extLst>
          </p:cNvPr>
          <p:cNvSpPr txBox="1"/>
          <p:nvPr/>
        </p:nvSpPr>
        <p:spPr>
          <a:xfrm flipH="1">
            <a:off x="838200" y="2685594"/>
            <a:ext cx="10515600" cy="430887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Keine vorgefertigten Lösungen</a:t>
            </a:r>
          </a:p>
        </p:txBody>
      </p:sp>
    </p:spTree>
    <p:extLst>
      <p:ext uri="{BB962C8B-B14F-4D97-AF65-F5344CB8AC3E}">
        <p14:creationId xmlns:p14="http://schemas.microsoft.com/office/powerpoint/2010/main" val="22716766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C23185-28CA-144A-8D5B-149EF9995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eines Neuronalen Netzwerkes</a:t>
            </a:r>
          </a:p>
        </p:txBody>
      </p:sp>
      <p:pic>
        <p:nvPicPr>
          <p:cNvPr id="4" name="Picture 1" descr="page6image780505680">
            <a:extLst>
              <a:ext uri="{FF2B5EF4-FFF2-40B4-BE49-F238E27FC236}">
                <a16:creationId xmlns:a16="http://schemas.microsoft.com/office/drawing/2014/main" id="{1795220D-1F97-D34C-B5BA-F7DFDA114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025" y="2043819"/>
            <a:ext cx="4892926" cy="386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9E32921-C1FC-4922-AD8C-B2B6DCCF9A29}"/>
              </a:ext>
            </a:extLst>
          </p:cNvPr>
          <p:cNvSpPr txBox="1"/>
          <p:nvPr/>
        </p:nvSpPr>
        <p:spPr>
          <a:xfrm>
            <a:off x="838200" y="1696642"/>
            <a:ext cx="10515600" cy="430887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Input Layer: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E7DBD6D-41A7-4BE6-9E2B-6B00C56E4803}"/>
              </a:ext>
            </a:extLst>
          </p:cNvPr>
          <p:cNvSpPr txBox="1"/>
          <p:nvPr/>
        </p:nvSpPr>
        <p:spPr>
          <a:xfrm>
            <a:off x="838200" y="5207163"/>
            <a:ext cx="6341403" cy="369332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Output des Netzwerkes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537A90B-FD9E-44C4-BF19-C967D973AB91}"/>
              </a:ext>
            </a:extLst>
          </p:cNvPr>
          <p:cNvSpPr txBox="1"/>
          <p:nvPr/>
        </p:nvSpPr>
        <p:spPr>
          <a:xfrm>
            <a:off x="838193" y="3670138"/>
            <a:ext cx="6160824" cy="1107996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Neuronen haben eine Aktivierung, die mit </a:t>
            </a:r>
            <a:br>
              <a:rPr lang="de-DE" sz="2400" dirty="0"/>
            </a:br>
            <a:r>
              <a:rPr lang="de-DE" sz="2400" dirty="0"/>
              <a:t>Hilfe der Gewichte bestimmt werden </a:t>
            </a:r>
            <a:br>
              <a:rPr lang="de-DE" sz="2400" dirty="0"/>
            </a:br>
            <a:r>
              <a:rPr lang="de-DE" sz="2400" dirty="0"/>
              <a:t>kann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0A7FEC9-53B0-4ABD-B8AE-CC2017DAE8F9}"/>
              </a:ext>
            </a:extLst>
          </p:cNvPr>
          <p:cNvSpPr txBox="1"/>
          <p:nvPr/>
        </p:nvSpPr>
        <p:spPr>
          <a:xfrm>
            <a:off x="838196" y="3302414"/>
            <a:ext cx="6160826" cy="369332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Neuronen sind mit Gewichten verbunden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31D657D-08CE-4E32-AB72-452617F1F8A0}"/>
              </a:ext>
            </a:extLst>
          </p:cNvPr>
          <p:cNvSpPr txBox="1"/>
          <p:nvPr/>
        </p:nvSpPr>
        <p:spPr>
          <a:xfrm>
            <a:off x="838196" y="2931844"/>
            <a:ext cx="6160826" cy="369332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Ansammlung von Neuronen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69609837-A877-413D-9842-52272A0A541C}"/>
              </a:ext>
            </a:extLst>
          </p:cNvPr>
          <p:cNvSpPr txBox="1"/>
          <p:nvPr/>
        </p:nvSpPr>
        <p:spPr>
          <a:xfrm>
            <a:off x="838200" y="2506910"/>
            <a:ext cx="6341402" cy="430887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Hidden Layers: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EAEA034-90DA-42B9-AF08-7DC06FDF274F}"/>
              </a:ext>
            </a:extLst>
          </p:cNvPr>
          <p:cNvSpPr txBox="1"/>
          <p:nvPr/>
        </p:nvSpPr>
        <p:spPr>
          <a:xfrm>
            <a:off x="838197" y="2133483"/>
            <a:ext cx="6309505" cy="369332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Input des Netzwerkes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D5E52AE-B1E8-4035-A8B3-18C59A3F648B}"/>
              </a:ext>
            </a:extLst>
          </p:cNvPr>
          <p:cNvSpPr txBox="1"/>
          <p:nvPr/>
        </p:nvSpPr>
        <p:spPr>
          <a:xfrm>
            <a:off x="838185" y="4778134"/>
            <a:ext cx="2472343" cy="430887"/>
          </a:xfrm>
          <a:prstGeom prst="rect">
            <a:avLst/>
          </a:prstGeom>
          <a:noFill/>
        </p:spPr>
        <p:txBody>
          <a:bodyPr wrap="non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Output Layer:</a:t>
            </a:r>
          </a:p>
        </p:txBody>
      </p:sp>
    </p:spTree>
    <p:extLst>
      <p:ext uri="{BB962C8B-B14F-4D97-AF65-F5344CB8AC3E}">
        <p14:creationId xmlns:p14="http://schemas.microsoft.com/office/powerpoint/2010/main" val="22780583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72D153-F298-204D-8D0C-683465AB7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Netzwerk optimieren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AB414ED6-5A05-A646-92FC-5030F3518B0B}"/>
              </a:ext>
            </a:extLst>
          </p:cNvPr>
          <p:cNvCxnSpPr/>
          <p:nvPr/>
        </p:nvCxnSpPr>
        <p:spPr>
          <a:xfrm flipH="1">
            <a:off x="4983941" y="3996810"/>
            <a:ext cx="827903" cy="51898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F672FFF7-6BBC-1845-BA48-89B7F83C4D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7243845"/>
              </p:ext>
            </p:extLst>
          </p:nvPr>
        </p:nvGraphicFramePr>
        <p:xfrm>
          <a:off x="1591325" y="3848529"/>
          <a:ext cx="6148173" cy="2644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B3D9ADF1-8D0A-5641-BE99-F5FF80AA8FF4}"/>
              </a:ext>
            </a:extLst>
          </p:cNvPr>
          <p:cNvSpPr txBox="1"/>
          <p:nvPr/>
        </p:nvSpPr>
        <p:spPr>
          <a:xfrm>
            <a:off x="6058979" y="3996810"/>
            <a:ext cx="1989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Steigung: 0.34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C4EB68B-07D8-4B58-A7C6-821D4624CD03}"/>
              </a:ext>
            </a:extLst>
          </p:cNvPr>
          <p:cNvSpPr txBox="1"/>
          <p:nvPr/>
        </p:nvSpPr>
        <p:spPr>
          <a:xfrm>
            <a:off x="838200" y="1429078"/>
            <a:ext cx="10515600" cy="861774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Bei der Optimierung werden die Gewichte geändert, um die Cost zu senken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7A8C682-9C2E-4870-8074-EF4FD8C89A27}"/>
              </a:ext>
            </a:extLst>
          </p:cNvPr>
          <p:cNvSpPr txBox="1"/>
          <p:nvPr/>
        </p:nvSpPr>
        <p:spPr>
          <a:xfrm>
            <a:off x="838200" y="2294885"/>
            <a:ext cx="10515600" cy="430887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Backpropagation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9D07D62-0CB1-4F4F-8931-C13764F11F37}"/>
              </a:ext>
            </a:extLst>
          </p:cNvPr>
          <p:cNvSpPr txBox="1"/>
          <p:nvPr/>
        </p:nvSpPr>
        <p:spPr>
          <a:xfrm>
            <a:off x="838200" y="3091584"/>
            <a:ext cx="10515600" cy="369332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Version des Gradient </a:t>
            </a:r>
            <a:r>
              <a:rPr lang="de-DE" sz="2400" dirty="0" err="1"/>
              <a:t>Descents</a:t>
            </a:r>
            <a:endParaRPr lang="de-DE" sz="2400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F0A570E-077C-406C-86CA-A268A8453B86}"/>
              </a:ext>
            </a:extLst>
          </p:cNvPr>
          <p:cNvSpPr txBox="1"/>
          <p:nvPr/>
        </p:nvSpPr>
        <p:spPr>
          <a:xfrm>
            <a:off x="838200" y="2725772"/>
            <a:ext cx="10515600" cy="369332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Findet lokales Minimum</a:t>
            </a:r>
          </a:p>
        </p:txBody>
      </p:sp>
    </p:spTree>
    <p:extLst>
      <p:ext uri="{BB962C8B-B14F-4D97-AF65-F5344CB8AC3E}">
        <p14:creationId xmlns:p14="http://schemas.microsoft.com/office/powerpoint/2010/main" val="15827136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10" grpId="0"/>
      <p:bldP spid="13" grpId="0"/>
      <p:bldP spid="14" grpId="0"/>
      <p:bldP spid="15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0A05C7-FCB1-A544-A268-BBB129AE7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Supervised</a:t>
            </a:r>
            <a:r>
              <a:rPr lang="de-DE" dirty="0"/>
              <a:t> Learning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F1FBB6-ADC5-BA4B-93F2-9F2A0C35D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65322"/>
            <a:ext cx="5257800" cy="775597"/>
          </a:xfrm>
        </p:spPr>
        <p:txBody>
          <a:bodyPr tIns="0" bIns="0">
            <a:spAutoFit/>
          </a:bodyPr>
          <a:lstStyle/>
          <a:p>
            <a:r>
              <a:rPr lang="de-DE" dirty="0"/>
              <a:t>Inputs:    </a:t>
            </a:r>
            <a:r>
              <a:rPr lang="de-DE" i="1" dirty="0"/>
              <a:t>n</a:t>
            </a:r>
            <a:r>
              <a:rPr lang="de-DE" dirty="0"/>
              <a:t>*3 Neuronen</a:t>
            </a:r>
            <a:br>
              <a:rPr lang="de-DE" dirty="0"/>
            </a:br>
            <a:r>
              <a:rPr lang="de-DE" dirty="0"/>
              <a:t>Outputs: 3 Neuronen</a:t>
            </a:r>
          </a:p>
        </p:txBody>
      </p:sp>
      <p:grpSp>
        <p:nvGrpSpPr>
          <p:cNvPr id="102" name="Gruppieren 101">
            <a:extLst>
              <a:ext uri="{FF2B5EF4-FFF2-40B4-BE49-F238E27FC236}">
                <a16:creationId xmlns:a16="http://schemas.microsoft.com/office/drawing/2014/main" id="{9F1AE6A9-3CBF-4C43-9245-7E6BED773C36}"/>
              </a:ext>
            </a:extLst>
          </p:cNvPr>
          <p:cNvGrpSpPr/>
          <p:nvPr/>
        </p:nvGrpSpPr>
        <p:grpSpPr>
          <a:xfrm>
            <a:off x="6079749" y="0"/>
            <a:ext cx="5581257" cy="6680568"/>
            <a:chOff x="6086653" y="362605"/>
            <a:chExt cx="5176744" cy="6308501"/>
          </a:xfrm>
        </p:grpSpPr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1140C93B-044C-4624-96A4-EF678CEFA988}"/>
                </a:ext>
              </a:extLst>
            </p:cNvPr>
            <p:cNvCxnSpPr>
              <a:cxnSpLocks/>
              <a:stCxn id="89" idx="6"/>
              <a:endCxn id="83" idx="1"/>
            </p:cNvCxnSpPr>
            <p:nvPr/>
          </p:nvCxnSpPr>
          <p:spPr>
            <a:xfrm>
              <a:off x="6983488" y="1092786"/>
              <a:ext cx="1253293" cy="2569577"/>
            </a:xfrm>
            <a:prstGeom prst="straightConnector1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Gerade Verbindung mit Pfeil 78">
              <a:extLst>
                <a:ext uri="{FF2B5EF4-FFF2-40B4-BE49-F238E27FC236}">
                  <a16:creationId xmlns:a16="http://schemas.microsoft.com/office/drawing/2014/main" id="{E95BBFDA-B8CF-4D34-B0BC-1C35928156EE}"/>
                </a:ext>
              </a:extLst>
            </p:cNvPr>
            <p:cNvCxnSpPr>
              <a:cxnSpLocks/>
              <a:stCxn id="86" idx="6"/>
              <a:endCxn id="83" idx="1"/>
            </p:cNvCxnSpPr>
            <p:nvPr/>
          </p:nvCxnSpPr>
          <p:spPr>
            <a:xfrm>
              <a:off x="7239940" y="1902382"/>
              <a:ext cx="996841" cy="1759981"/>
            </a:xfrm>
            <a:prstGeom prst="straightConnector1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mit Pfeil 79">
              <a:extLst>
                <a:ext uri="{FF2B5EF4-FFF2-40B4-BE49-F238E27FC236}">
                  <a16:creationId xmlns:a16="http://schemas.microsoft.com/office/drawing/2014/main" id="{4D4ABFE7-2B82-4260-8606-811805AEC7C0}"/>
                </a:ext>
              </a:extLst>
            </p:cNvPr>
            <p:cNvCxnSpPr>
              <a:cxnSpLocks/>
              <a:stCxn id="87" idx="6"/>
              <a:endCxn id="83" idx="1"/>
            </p:cNvCxnSpPr>
            <p:nvPr/>
          </p:nvCxnSpPr>
          <p:spPr>
            <a:xfrm>
              <a:off x="7252750" y="2674147"/>
              <a:ext cx="984031" cy="988216"/>
            </a:xfrm>
            <a:prstGeom prst="straightConnector1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1" name="Gerade Verbindung mit Pfeil 80">
              <a:extLst>
                <a:ext uri="{FF2B5EF4-FFF2-40B4-BE49-F238E27FC236}">
                  <a16:creationId xmlns:a16="http://schemas.microsoft.com/office/drawing/2014/main" id="{1F44A789-FACD-4FE5-8458-C67316239611}"/>
                </a:ext>
              </a:extLst>
            </p:cNvPr>
            <p:cNvCxnSpPr>
              <a:cxnSpLocks/>
              <a:stCxn id="88" idx="6"/>
              <a:endCxn id="83" idx="1"/>
            </p:cNvCxnSpPr>
            <p:nvPr/>
          </p:nvCxnSpPr>
          <p:spPr>
            <a:xfrm>
              <a:off x="7249345" y="3445597"/>
              <a:ext cx="987435" cy="216766"/>
            </a:xfrm>
            <a:prstGeom prst="straightConnector1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82" name="Textfeld 81">
              <a:extLst>
                <a:ext uri="{FF2B5EF4-FFF2-40B4-BE49-F238E27FC236}">
                  <a16:creationId xmlns:a16="http://schemas.microsoft.com/office/drawing/2014/main" id="{0EF33C06-9D41-4FBC-913A-BB69DF56E3D0}"/>
                </a:ext>
              </a:extLst>
            </p:cNvPr>
            <p:cNvSpPr txBox="1"/>
            <p:nvPr/>
          </p:nvSpPr>
          <p:spPr>
            <a:xfrm>
              <a:off x="6275864" y="362605"/>
              <a:ext cx="779393" cy="380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dirty="0"/>
                <a:t>Inputs</a:t>
              </a:r>
            </a:p>
          </p:txBody>
        </p:sp>
        <p:sp>
          <p:nvSpPr>
            <p:cNvPr id="83" name="Textfeld 82">
              <a:extLst>
                <a:ext uri="{FF2B5EF4-FFF2-40B4-BE49-F238E27FC236}">
                  <a16:creationId xmlns:a16="http://schemas.microsoft.com/office/drawing/2014/main" id="{FA975521-660D-4047-A99D-55A47A7FBAE8}"/>
                </a:ext>
              </a:extLst>
            </p:cNvPr>
            <p:cNvSpPr txBox="1"/>
            <p:nvPr/>
          </p:nvSpPr>
          <p:spPr>
            <a:xfrm>
              <a:off x="8236781" y="3325866"/>
              <a:ext cx="926707" cy="672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dirty="0"/>
                <a:t>Hidden </a:t>
              </a:r>
            </a:p>
            <a:p>
              <a:r>
                <a:rPr lang="de-DE" sz="2000" dirty="0"/>
                <a:t>Layer(s)</a:t>
              </a:r>
            </a:p>
          </p:txBody>
        </p:sp>
        <p:sp>
          <p:nvSpPr>
            <p:cNvPr id="84" name="Textfeld 83">
              <a:extLst>
                <a:ext uri="{FF2B5EF4-FFF2-40B4-BE49-F238E27FC236}">
                  <a16:creationId xmlns:a16="http://schemas.microsoft.com/office/drawing/2014/main" id="{26EA34F1-A2FE-4056-B938-28BF9D2BBB2E}"/>
                </a:ext>
              </a:extLst>
            </p:cNvPr>
            <p:cNvSpPr txBox="1"/>
            <p:nvPr/>
          </p:nvSpPr>
          <p:spPr>
            <a:xfrm>
              <a:off x="10213502" y="1653660"/>
              <a:ext cx="957811" cy="380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dirty="0"/>
                <a:t>Outputs</a:t>
              </a:r>
            </a:p>
          </p:txBody>
        </p:sp>
        <p:cxnSp>
          <p:nvCxnSpPr>
            <p:cNvPr id="85" name="Gerade Verbindung mit Pfeil 84">
              <a:extLst>
                <a:ext uri="{FF2B5EF4-FFF2-40B4-BE49-F238E27FC236}">
                  <a16:creationId xmlns:a16="http://schemas.microsoft.com/office/drawing/2014/main" id="{39E12C99-CB23-4B4A-AF06-75848ADD8887}"/>
                </a:ext>
              </a:extLst>
            </p:cNvPr>
            <p:cNvCxnSpPr>
              <a:cxnSpLocks/>
              <a:stCxn id="83" idx="3"/>
              <a:endCxn id="99" idx="2"/>
            </p:cNvCxnSpPr>
            <p:nvPr/>
          </p:nvCxnSpPr>
          <p:spPr>
            <a:xfrm flipV="1">
              <a:off x="9163488" y="2621013"/>
              <a:ext cx="946828" cy="1041350"/>
            </a:xfrm>
            <a:prstGeom prst="straightConnector1">
              <a:avLst/>
            </a:prstGeom>
            <a:ln w="28575">
              <a:gradFill>
                <a:gsLst>
                  <a:gs pos="0">
                    <a:schemeClr val="tx1"/>
                  </a:gs>
                  <a:gs pos="19000">
                    <a:schemeClr val="accent2"/>
                  </a:gs>
                  <a:gs pos="40000">
                    <a:schemeClr val="accent1"/>
                  </a:gs>
                  <a:gs pos="71000">
                    <a:srgbClr val="9CBA87"/>
                  </a:gs>
                  <a:gs pos="100000">
                    <a:schemeClr val="tx1"/>
                  </a:gs>
                  <a:gs pos="61000">
                    <a:srgbClr val="C8C6C6"/>
                  </a:gs>
                </a:gsLst>
                <a:lin ang="5400000" scaled="1"/>
              </a:gradFill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6" name="Ellipse 85">
                  <a:extLst>
                    <a:ext uri="{FF2B5EF4-FFF2-40B4-BE49-F238E27FC236}">
                      <a16:creationId xmlns:a16="http://schemas.microsoft.com/office/drawing/2014/main" id="{EF45F757-470B-4C1B-94D8-30818FB6B4F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091178" y="1552664"/>
                  <a:ext cx="1148762" cy="69943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𝑇𝑜𝑛h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ö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h𝑒</m:t>
                            </m:r>
                          </m:e>
                          <m:sub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86" name="Ellipse 85">
                  <a:extLst>
                    <a:ext uri="{FF2B5EF4-FFF2-40B4-BE49-F238E27FC236}">
                      <a16:creationId xmlns:a16="http://schemas.microsoft.com/office/drawing/2014/main" id="{EF45F757-470B-4C1B-94D8-30818FB6B4F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91178" y="1552664"/>
                  <a:ext cx="1148762" cy="699436"/>
                </a:xfrm>
                <a:prstGeom prst="ellipse">
                  <a:avLst/>
                </a:prstGeom>
                <a:blipFill>
                  <a:blip r:embed="rId12"/>
                  <a:stretch>
                    <a:fillRect l="-292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Ellipse 86">
                  <a:extLst>
                    <a:ext uri="{FF2B5EF4-FFF2-40B4-BE49-F238E27FC236}">
                      <a16:creationId xmlns:a16="http://schemas.microsoft.com/office/drawing/2014/main" id="{F8D4CE74-2E63-4FF8-8CC4-95296BF1E7E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099464" y="2324429"/>
                  <a:ext cx="1153287" cy="699436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𝑃𝑜𝑠𝑖𝑡𝑖𝑜𝑛</m:t>
                            </m:r>
                          </m:e>
                          <m:sub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87" name="Ellipse 86">
                  <a:extLst>
                    <a:ext uri="{FF2B5EF4-FFF2-40B4-BE49-F238E27FC236}">
                      <a16:creationId xmlns:a16="http://schemas.microsoft.com/office/drawing/2014/main" id="{F8D4CE74-2E63-4FF8-8CC4-95296BF1E7E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99464" y="2324429"/>
                  <a:ext cx="1153287" cy="699436"/>
                </a:xfrm>
                <a:prstGeom prst="ellipse">
                  <a:avLst/>
                </a:prstGeom>
                <a:blipFill>
                  <a:blip r:embed="rId13"/>
                  <a:stretch>
                    <a:fillRect l="-1942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Ellipse 87">
                  <a:extLst>
                    <a:ext uri="{FF2B5EF4-FFF2-40B4-BE49-F238E27FC236}">
                      <a16:creationId xmlns:a16="http://schemas.microsoft.com/office/drawing/2014/main" id="{FF328E41-6F26-4514-AC8B-2804433CC47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096059" y="3095879"/>
                  <a:ext cx="1153287" cy="699436"/>
                </a:xfrm>
                <a:prstGeom prst="ellipse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𝐷𝑎𝑢𝑒𝑟</m:t>
                            </m:r>
                          </m:e>
                          <m:sub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88" name="Ellipse 87">
                  <a:extLst>
                    <a:ext uri="{FF2B5EF4-FFF2-40B4-BE49-F238E27FC236}">
                      <a16:creationId xmlns:a16="http://schemas.microsoft.com/office/drawing/2014/main" id="{FF328E41-6F26-4514-AC8B-2804433CC4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96059" y="3095879"/>
                  <a:ext cx="1153287" cy="699436"/>
                </a:xfrm>
                <a:prstGeom prst="ellipse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Ellipse 88">
                  <a:extLst>
                    <a:ext uri="{FF2B5EF4-FFF2-40B4-BE49-F238E27FC236}">
                      <a16:creationId xmlns:a16="http://schemas.microsoft.com/office/drawing/2014/main" id="{1FEBAE0E-2AA1-4637-97AF-9E565FB8687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347636" y="774860"/>
                  <a:ext cx="635851" cy="635851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89" name="Ellipse 88">
                  <a:extLst>
                    <a:ext uri="{FF2B5EF4-FFF2-40B4-BE49-F238E27FC236}">
                      <a16:creationId xmlns:a16="http://schemas.microsoft.com/office/drawing/2014/main" id="{1FEBAE0E-2AA1-4637-97AF-9E565FB8687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47636" y="774860"/>
                  <a:ext cx="635851" cy="635851"/>
                </a:xfrm>
                <a:prstGeom prst="ellipse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Ellipse 89">
                  <a:extLst>
                    <a:ext uri="{FF2B5EF4-FFF2-40B4-BE49-F238E27FC236}">
                      <a16:creationId xmlns:a16="http://schemas.microsoft.com/office/drawing/2014/main" id="{F9847110-5F8C-4ED3-8CD9-4871027B58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100133" y="3940644"/>
                  <a:ext cx="1148761" cy="69943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𝑇𝑜𝑛h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ö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h𝑒</m:t>
                            </m:r>
                          </m:e>
                          <m:sub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90" name="Ellipse 89">
                  <a:extLst>
                    <a:ext uri="{FF2B5EF4-FFF2-40B4-BE49-F238E27FC236}">
                      <a16:creationId xmlns:a16="http://schemas.microsoft.com/office/drawing/2014/main" id="{F9847110-5F8C-4ED3-8CD9-4871027B586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00133" y="3940644"/>
                  <a:ext cx="1148761" cy="699436"/>
                </a:xfrm>
                <a:prstGeom prst="ellipse">
                  <a:avLst/>
                </a:prstGeom>
                <a:blipFill>
                  <a:blip r:embed="rId16"/>
                  <a:stretch>
                    <a:fillRect l="-292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Ellipse 90">
                  <a:extLst>
                    <a:ext uri="{FF2B5EF4-FFF2-40B4-BE49-F238E27FC236}">
                      <a16:creationId xmlns:a16="http://schemas.microsoft.com/office/drawing/2014/main" id="{453AE0BC-5BB9-4918-A4E7-C9C63D903EB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086653" y="4718378"/>
                  <a:ext cx="1153287" cy="699436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𝑃𝑜𝑠𝑖𝑡𝑖𝑜𝑛</m:t>
                            </m:r>
                          </m:e>
                          <m:sub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91" name="Ellipse 90">
                  <a:extLst>
                    <a:ext uri="{FF2B5EF4-FFF2-40B4-BE49-F238E27FC236}">
                      <a16:creationId xmlns:a16="http://schemas.microsoft.com/office/drawing/2014/main" id="{453AE0BC-5BB9-4918-A4E7-C9C63D903EB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86653" y="4718378"/>
                  <a:ext cx="1153287" cy="699436"/>
                </a:xfrm>
                <a:prstGeom prst="ellipse">
                  <a:avLst/>
                </a:prstGeom>
                <a:blipFill>
                  <a:blip r:embed="rId17"/>
                  <a:stretch>
                    <a:fillRect l="-1942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Ellipse 91">
                  <a:extLst>
                    <a:ext uri="{FF2B5EF4-FFF2-40B4-BE49-F238E27FC236}">
                      <a16:creationId xmlns:a16="http://schemas.microsoft.com/office/drawing/2014/main" id="{635F9E8D-8C64-48DB-AC8D-2A640037FDA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101726" y="5501241"/>
                  <a:ext cx="1153287" cy="699436"/>
                </a:xfrm>
                <a:prstGeom prst="ellipse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𝐷𝑎𝑢𝑒𝑟</m:t>
                            </m:r>
                          </m:e>
                          <m:sub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92" name="Ellipse 91">
                  <a:extLst>
                    <a:ext uri="{FF2B5EF4-FFF2-40B4-BE49-F238E27FC236}">
                      <a16:creationId xmlns:a16="http://schemas.microsoft.com/office/drawing/2014/main" id="{635F9E8D-8C64-48DB-AC8D-2A640037FDA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01726" y="5501241"/>
                  <a:ext cx="1153287" cy="699436"/>
                </a:xfrm>
                <a:prstGeom prst="ellipse">
                  <a:avLst/>
                </a:prstGeom>
                <a:blipFill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3" name="Textfeld 92">
              <a:extLst>
                <a:ext uri="{FF2B5EF4-FFF2-40B4-BE49-F238E27FC236}">
                  <a16:creationId xmlns:a16="http://schemas.microsoft.com/office/drawing/2014/main" id="{5C1C354A-40D7-4922-9C64-F99740E89E1F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355679" y="6360554"/>
              <a:ext cx="615233" cy="310552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algn="ctr">
                <a:lnSpc>
                  <a:spcPct val="30000"/>
                </a:lnSpc>
              </a:pPr>
              <a:r>
                <a:rPr lang="de-DE" sz="2800" dirty="0"/>
                <a:t>n</a:t>
              </a:r>
            </a:p>
            <a:p>
              <a:pPr algn="ctr">
                <a:lnSpc>
                  <a:spcPct val="30000"/>
                </a:lnSpc>
              </a:pPr>
              <a:r>
                <a:rPr lang="de-DE" sz="4400" dirty="0"/>
                <a:t>…</a:t>
              </a:r>
            </a:p>
          </p:txBody>
        </p:sp>
        <p:cxnSp>
          <p:nvCxnSpPr>
            <p:cNvPr id="94" name="Gerade Verbindung mit Pfeil 93">
              <a:extLst>
                <a:ext uri="{FF2B5EF4-FFF2-40B4-BE49-F238E27FC236}">
                  <a16:creationId xmlns:a16="http://schemas.microsoft.com/office/drawing/2014/main" id="{189AAE18-B9FD-4651-A5AA-4598BB2F009C}"/>
                </a:ext>
              </a:extLst>
            </p:cNvPr>
            <p:cNvCxnSpPr>
              <a:cxnSpLocks/>
              <a:stCxn id="90" idx="6"/>
              <a:endCxn id="83" idx="1"/>
            </p:cNvCxnSpPr>
            <p:nvPr/>
          </p:nvCxnSpPr>
          <p:spPr>
            <a:xfrm flipV="1">
              <a:off x="7248894" y="3662363"/>
              <a:ext cx="987887" cy="627999"/>
            </a:xfrm>
            <a:prstGeom prst="straightConnector1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Gerade Verbindung mit Pfeil 94">
              <a:extLst>
                <a:ext uri="{FF2B5EF4-FFF2-40B4-BE49-F238E27FC236}">
                  <a16:creationId xmlns:a16="http://schemas.microsoft.com/office/drawing/2014/main" id="{D2DDE872-2456-4A6D-A8C0-752CF085A5F5}"/>
                </a:ext>
              </a:extLst>
            </p:cNvPr>
            <p:cNvCxnSpPr>
              <a:cxnSpLocks/>
              <a:stCxn id="91" idx="6"/>
              <a:endCxn id="83" idx="1"/>
            </p:cNvCxnSpPr>
            <p:nvPr/>
          </p:nvCxnSpPr>
          <p:spPr>
            <a:xfrm flipV="1">
              <a:off x="7239940" y="3662363"/>
              <a:ext cx="996841" cy="1405734"/>
            </a:xfrm>
            <a:prstGeom prst="straightConnector1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6" name="Gerade Verbindung mit Pfeil 95">
              <a:extLst>
                <a:ext uri="{FF2B5EF4-FFF2-40B4-BE49-F238E27FC236}">
                  <a16:creationId xmlns:a16="http://schemas.microsoft.com/office/drawing/2014/main" id="{81105EC1-D961-4ADF-96B8-831CF37EF11D}"/>
                </a:ext>
              </a:extLst>
            </p:cNvPr>
            <p:cNvCxnSpPr>
              <a:cxnSpLocks/>
              <a:stCxn id="83" idx="1"/>
              <a:endCxn id="92" idx="6"/>
            </p:cNvCxnSpPr>
            <p:nvPr/>
          </p:nvCxnSpPr>
          <p:spPr>
            <a:xfrm flipH="1">
              <a:off x="7255013" y="3662363"/>
              <a:ext cx="981768" cy="2188596"/>
            </a:xfrm>
            <a:prstGeom prst="straightConnector1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97" name="Gerade Verbindung mit Pfeil 96">
              <a:extLst>
                <a:ext uri="{FF2B5EF4-FFF2-40B4-BE49-F238E27FC236}">
                  <a16:creationId xmlns:a16="http://schemas.microsoft.com/office/drawing/2014/main" id="{208B74A3-DC33-4B21-B84B-B14C50156AED}"/>
                </a:ext>
              </a:extLst>
            </p:cNvPr>
            <p:cNvCxnSpPr>
              <a:cxnSpLocks/>
              <a:stCxn id="83" idx="3"/>
              <a:endCxn id="100" idx="2"/>
            </p:cNvCxnSpPr>
            <p:nvPr/>
          </p:nvCxnSpPr>
          <p:spPr>
            <a:xfrm flipV="1">
              <a:off x="9163488" y="3650193"/>
              <a:ext cx="942506" cy="12170"/>
            </a:xfrm>
            <a:prstGeom prst="straightConnector1">
              <a:avLst/>
            </a:prstGeom>
            <a:ln w="28575">
              <a:gradFill flip="none" rotWithShape="1">
                <a:gsLst>
                  <a:gs pos="0">
                    <a:schemeClr val="tx1"/>
                  </a:gs>
                  <a:gs pos="19000">
                    <a:schemeClr val="accent2"/>
                  </a:gs>
                  <a:gs pos="40000">
                    <a:schemeClr val="accent1"/>
                  </a:gs>
                  <a:gs pos="71000">
                    <a:srgbClr val="9CBA87"/>
                  </a:gs>
                  <a:gs pos="100000">
                    <a:schemeClr val="tx1"/>
                  </a:gs>
                  <a:gs pos="61000">
                    <a:srgbClr val="C8C6C6"/>
                  </a:gs>
                </a:gsLst>
                <a:lin ang="10800000" scaled="1"/>
                <a:tileRect/>
              </a:gradFill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Gerade Verbindung mit Pfeil 97">
              <a:extLst>
                <a:ext uri="{FF2B5EF4-FFF2-40B4-BE49-F238E27FC236}">
                  <a16:creationId xmlns:a16="http://schemas.microsoft.com/office/drawing/2014/main" id="{47C03504-A688-41C1-BA24-E1491E53C29B}"/>
                </a:ext>
              </a:extLst>
            </p:cNvPr>
            <p:cNvCxnSpPr>
              <a:cxnSpLocks/>
              <a:stCxn id="83" idx="3"/>
              <a:endCxn id="101" idx="2"/>
            </p:cNvCxnSpPr>
            <p:nvPr/>
          </p:nvCxnSpPr>
          <p:spPr>
            <a:xfrm>
              <a:off x="9163488" y="3662363"/>
              <a:ext cx="946623" cy="1012957"/>
            </a:xfrm>
            <a:prstGeom prst="straightConnector1">
              <a:avLst/>
            </a:prstGeom>
            <a:ln w="28575">
              <a:gradFill>
                <a:gsLst>
                  <a:gs pos="0">
                    <a:schemeClr val="tx1"/>
                  </a:gs>
                  <a:gs pos="19000">
                    <a:schemeClr val="accent2"/>
                  </a:gs>
                  <a:gs pos="40000">
                    <a:schemeClr val="accent1"/>
                  </a:gs>
                  <a:gs pos="71000">
                    <a:srgbClr val="9CBA87"/>
                  </a:gs>
                  <a:gs pos="100000">
                    <a:schemeClr val="tx1"/>
                  </a:gs>
                  <a:gs pos="61000">
                    <a:srgbClr val="C8C6C6"/>
                  </a:gs>
                </a:gsLst>
                <a:lin ang="5400000" scaled="1"/>
              </a:gradFill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9" name="Ellipse 98">
                  <a:extLst>
                    <a:ext uri="{FF2B5EF4-FFF2-40B4-BE49-F238E27FC236}">
                      <a16:creationId xmlns:a16="http://schemas.microsoft.com/office/drawing/2014/main" id="{4AE1E179-D9DA-465B-9372-E0B6519B9E6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0110315" y="2271294"/>
                  <a:ext cx="1148762" cy="69943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𝑇𝑜𝑛h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ö</m:t>
                            </m:r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h𝑒</m:t>
                            </m:r>
                          </m:e>
                          <m:sub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99" name="Ellipse 98">
                  <a:extLst>
                    <a:ext uri="{FF2B5EF4-FFF2-40B4-BE49-F238E27FC236}">
                      <a16:creationId xmlns:a16="http://schemas.microsoft.com/office/drawing/2014/main" id="{4AE1E179-D9DA-465B-9372-E0B6519B9E6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10315" y="2271294"/>
                  <a:ext cx="1148762" cy="699436"/>
                </a:xfrm>
                <a:prstGeom prst="ellipse">
                  <a:avLst/>
                </a:prstGeom>
                <a:blipFill>
                  <a:blip r:embed="rId19"/>
                  <a:stretch>
                    <a:fillRect l="-292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0" name="Ellipse 99">
                  <a:extLst>
                    <a:ext uri="{FF2B5EF4-FFF2-40B4-BE49-F238E27FC236}">
                      <a16:creationId xmlns:a16="http://schemas.microsoft.com/office/drawing/2014/main" id="{BAE1BE74-9B4C-4A17-9563-97A82F94C9A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0105994" y="3300474"/>
                  <a:ext cx="1153287" cy="699436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𝑃𝑜𝑠𝑖𝑡𝑖𝑜𝑛</m:t>
                            </m:r>
                          </m:e>
                          <m:sub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100" name="Ellipse 99">
                  <a:extLst>
                    <a:ext uri="{FF2B5EF4-FFF2-40B4-BE49-F238E27FC236}">
                      <a16:creationId xmlns:a16="http://schemas.microsoft.com/office/drawing/2014/main" id="{BAE1BE74-9B4C-4A17-9563-97A82F94C9A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05994" y="3300474"/>
                  <a:ext cx="1153287" cy="699436"/>
                </a:xfrm>
                <a:prstGeom prst="ellipse">
                  <a:avLst/>
                </a:prstGeom>
                <a:blipFill>
                  <a:blip r:embed="rId20"/>
                  <a:stretch>
                    <a:fillRect l="-1456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Ellipse 100">
                  <a:extLst>
                    <a:ext uri="{FF2B5EF4-FFF2-40B4-BE49-F238E27FC236}">
                      <a16:creationId xmlns:a16="http://schemas.microsoft.com/office/drawing/2014/main" id="{B3775717-C46E-476B-A819-94E0E9BF1D0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0110110" y="4325601"/>
                  <a:ext cx="1153287" cy="699436"/>
                </a:xfrm>
                <a:prstGeom prst="ellipse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𝐷𝑎𝑢𝑒𝑟</m:t>
                            </m:r>
                          </m:e>
                          <m:sub>
                            <m:r>
                              <a:rPr lang="de-DE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de-DE" sz="2000" dirty="0"/>
                </a:p>
              </p:txBody>
            </p:sp>
          </mc:Choice>
          <mc:Fallback xmlns="">
            <p:sp>
              <p:nvSpPr>
                <p:cNvPr id="101" name="Ellipse 100">
                  <a:extLst>
                    <a:ext uri="{FF2B5EF4-FFF2-40B4-BE49-F238E27FC236}">
                      <a16:creationId xmlns:a16="http://schemas.microsoft.com/office/drawing/2014/main" id="{B3775717-C46E-476B-A819-94E0E9BF1D0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10110" y="4325601"/>
                  <a:ext cx="1153287" cy="699436"/>
                </a:xfrm>
                <a:prstGeom prst="ellipse">
                  <a:avLst/>
                </a:prstGeom>
                <a:blipFill>
                  <a:blip r:embed="rId2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3" name="Inhaltsplatzhalter 2">
            <a:extLst>
              <a:ext uri="{FF2B5EF4-FFF2-40B4-BE49-F238E27FC236}">
                <a16:creationId xmlns:a16="http://schemas.microsoft.com/office/drawing/2014/main" id="{D89CC816-4575-4210-8253-C761DFEF6E51}"/>
              </a:ext>
            </a:extLst>
          </p:cNvPr>
          <p:cNvSpPr txBox="1">
            <a:spLocks/>
          </p:cNvSpPr>
          <p:nvPr/>
        </p:nvSpPr>
        <p:spPr>
          <a:xfrm>
            <a:off x="842639" y="1343122"/>
            <a:ext cx="5257800" cy="387798"/>
          </a:xfrm>
          <a:prstGeom prst="rect">
            <a:avLst/>
          </a:prstGeom>
        </p:spPr>
        <p:txBody>
          <a:bodyPr vert="horz" lIns="91440" tIns="0" rIns="9144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Inputs: Die</a:t>
            </a:r>
            <a:r>
              <a:rPr lang="de-DE" i="1" dirty="0"/>
              <a:t> n </a:t>
            </a:r>
            <a:r>
              <a:rPr lang="de-DE" dirty="0"/>
              <a:t>vorherigen Noten</a:t>
            </a:r>
          </a:p>
        </p:txBody>
      </p:sp>
      <p:sp>
        <p:nvSpPr>
          <p:cNvPr id="114" name="Inhaltsplatzhalter 2">
            <a:extLst>
              <a:ext uri="{FF2B5EF4-FFF2-40B4-BE49-F238E27FC236}">
                <a16:creationId xmlns:a16="http://schemas.microsoft.com/office/drawing/2014/main" id="{6AB3FC19-C2E2-42B7-AEEF-DA32C74579DD}"/>
              </a:ext>
            </a:extLst>
          </p:cNvPr>
          <p:cNvSpPr txBox="1">
            <a:spLocks/>
          </p:cNvSpPr>
          <p:nvPr/>
        </p:nvSpPr>
        <p:spPr>
          <a:xfrm>
            <a:off x="842639" y="1740451"/>
            <a:ext cx="5257800" cy="387798"/>
          </a:xfrm>
          <a:prstGeom prst="rect">
            <a:avLst/>
          </a:prstGeom>
        </p:spPr>
        <p:txBody>
          <a:bodyPr vert="horz" lIns="91440" tIns="0" rIns="9144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Output: Die nächste Note</a:t>
            </a:r>
          </a:p>
        </p:txBody>
      </p:sp>
      <p:sp>
        <p:nvSpPr>
          <p:cNvPr id="115" name="Inhaltsplatzhalter 2">
            <a:extLst>
              <a:ext uri="{FF2B5EF4-FFF2-40B4-BE49-F238E27FC236}">
                <a16:creationId xmlns:a16="http://schemas.microsoft.com/office/drawing/2014/main" id="{BA680D5D-A362-4C94-9468-81079D43CA78}"/>
              </a:ext>
            </a:extLst>
          </p:cNvPr>
          <p:cNvSpPr txBox="1">
            <a:spLocks/>
          </p:cNvSpPr>
          <p:nvPr/>
        </p:nvSpPr>
        <p:spPr>
          <a:xfrm>
            <a:off x="842639" y="2138404"/>
            <a:ext cx="5257800" cy="387798"/>
          </a:xfrm>
          <a:prstGeom prst="rect">
            <a:avLst/>
          </a:prstGeom>
        </p:spPr>
        <p:txBody>
          <a:bodyPr vert="horz" lIns="91440" tIns="0" rIns="9144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Note:</a:t>
            </a:r>
          </a:p>
        </p:txBody>
      </p:sp>
      <p:sp>
        <p:nvSpPr>
          <p:cNvPr id="116" name="Inhaltsplatzhalter 2">
            <a:extLst>
              <a:ext uri="{FF2B5EF4-FFF2-40B4-BE49-F238E27FC236}">
                <a16:creationId xmlns:a16="http://schemas.microsoft.com/office/drawing/2014/main" id="{C3368502-4BAB-4D33-A097-4878EDDD114B}"/>
              </a:ext>
            </a:extLst>
          </p:cNvPr>
          <p:cNvSpPr txBox="1">
            <a:spLocks/>
          </p:cNvSpPr>
          <p:nvPr/>
        </p:nvSpPr>
        <p:spPr>
          <a:xfrm>
            <a:off x="832090" y="2526202"/>
            <a:ext cx="5257800" cy="1125436"/>
          </a:xfrm>
          <a:prstGeom prst="rect">
            <a:avLst/>
          </a:prstGeom>
        </p:spPr>
        <p:txBody>
          <a:bodyPr vert="horz" lIns="91440" tIns="0" rIns="9144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/>
              <a:t>Tonhöhe, 1 Neuron</a:t>
            </a:r>
          </a:p>
          <a:p>
            <a:pPr lvl="1"/>
            <a:r>
              <a:rPr lang="de-DE" dirty="0"/>
              <a:t>Position, 1 Neuron</a:t>
            </a:r>
          </a:p>
          <a:p>
            <a:pPr lvl="1"/>
            <a:r>
              <a:rPr lang="de-DE" dirty="0"/>
              <a:t>Dauer, 1 Neuron</a:t>
            </a:r>
          </a:p>
        </p:txBody>
      </p:sp>
    </p:spTree>
    <p:extLst>
      <p:ext uri="{BB962C8B-B14F-4D97-AF65-F5344CB8AC3E}">
        <p14:creationId xmlns:p14="http://schemas.microsoft.com/office/powerpoint/2010/main" val="39661823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/>
      <p:bldP spid="114" grpId="0"/>
      <p:bldP spid="115" grpId="0"/>
      <p:bldP spid="1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72D153-F298-204D-8D0C-683465AB7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Autoencoder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44B8D1-F2BF-4853-AEAB-71626B685189}"/>
              </a:ext>
            </a:extLst>
          </p:cNvPr>
          <p:cNvSpPr txBox="1"/>
          <p:nvPr/>
        </p:nvSpPr>
        <p:spPr>
          <a:xfrm>
            <a:off x="838200" y="1473708"/>
            <a:ext cx="10515600" cy="477054"/>
          </a:xfrm>
          <a:prstGeom prst="rect">
            <a:avLst/>
          </a:prstGeom>
          <a:noFill/>
        </p:spPr>
        <p:txBody>
          <a:bodyPr wrap="square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Unsupervised</a:t>
            </a:r>
            <a:r>
              <a:rPr lang="de-DE" sz="2800" dirty="0"/>
              <a:t> Learning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9B655EA-711E-4C00-93B4-7FE927D0A016}"/>
              </a:ext>
            </a:extLst>
          </p:cNvPr>
          <p:cNvSpPr txBox="1"/>
          <p:nvPr/>
        </p:nvSpPr>
        <p:spPr>
          <a:xfrm>
            <a:off x="838199" y="1961990"/>
            <a:ext cx="10515600" cy="861774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Generatives Model (kann zur Generierung von Daten genutzt werden)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15F708A-002D-4B90-A115-475D2970A415}"/>
              </a:ext>
            </a:extLst>
          </p:cNvPr>
          <p:cNvSpPr txBox="1"/>
          <p:nvPr/>
        </p:nvSpPr>
        <p:spPr>
          <a:xfrm>
            <a:off x="831790" y="2823764"/>
            <a:ext cx="10515600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Trainingsdaten: Inputs und Outputs sind gleich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9AC3560-0E54-4C23-AEC4-0FDBFABAA6AA}"/>
              </a:ext>
            </a:extLst>
          </p:cNvPr>
          <p:cNvSpPr txBox="1"/>
          <p:nvPr/>
        </p:nvSpPr>
        <p:spPr>
          <a:xfrm>
            <a:off x="831790" y="3254650"/>
            <a:ext cx="10509191" cy="1723549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Ein Hidden Layer mit wenig Neuronen</a:t>
            </a:r>
            <a:br>
              <a:rPr lang="de-DE" sz="2800" dirty="0"/>
            </a:br>
            <a:r>
              <a:rPr lang="de-DE" sz="2800" dirty="0"/>
              <a:t>→ KI lernt, Inputs (Lieder) auf einige Neuronen („Features“ - Eigenschaften) zu reduzieren und dann aus diesen das Lied zu reproduzieren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EFD47FF-373E-4E55-BA62-B813F4B81498}"/>
              </a:ext>
            </a:extLst>
          </p:cNvPr>
          <p:cNvSpPr txBox="1"/>
          <p:nvPr/>
        </p:nvSpPr>
        <p:spPr>
          <a:xfrm>
            <a:off x="834994" y="4978199"/>
            <a:ext cx="10515600" cy="369332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Eigenschaften stehen dann für Dinge wie z.B. Genre, Stil, und Tonart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C5265DC-B173-4468-B236-AE7FD916ECA1}"/>
              </a:ext>
            </a:extLst>
          </p:cNvPr>
          <p:cNvSpPr txBox="1"/>
          <p:nvPr/>
        </p:nvSpPr>
        <p:spPr>
          <a:xfrm>
            <a:off x="838200" y="5350605"/>
            <a:ext cx="10515600" cy="738664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 dirty="0"/>
              <a:t>Eigenschaften können dann beliebig verändert werden, um originale Lieder zu generieren</a:t>
            </a:r>
          </a:p>
        </p:txBody>
      </p:sp>
    </p:spTree>
    <p:extLst>
      <p:ext uri="{BB962C8B-B14F-4D97-AF65-F5344CB8AC3E}">
        <p14:creationId xmlns:p14="http://schemas.microsoft.com/office/powerpoint/2010/main" val="938465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0A05C7-FCB1-A544-A268-BBB129AE7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Trainingsdaten</a:t>
            </a:r>
          </a:p>
        </p:txBody>
      </p:sp>
      <p:sp>
        <p:nvSpPr>
          <p:cNvPr id="113" name="Inhaltsplatzhalter 2">
            <a:extLst>
              <a:ext uri="{FF2B5EF4-FFF2-40B4-BE49-F238E27FC236}">
                <a16:creationId xmlns:a16="http://schemas.microsoft.com/office/drawing/2014/main" id="{D89CC816-4575-4210-8253-C761DFEF6E51}"/>
              </a:ext>
            </a:extLst>
          </p:cNvPr>
          <p:cNvSpPr txBox="1">
            <a:spLocks/>
          </p:cNvSpPr>
          <p:nvPr/>
        </p:nvSpPr>
        <p:spPr>
          <a:xfrm>
            <a:off x="842639" y="1473231"/>
            <a:ext cx="5257800" cy="387798"/>
          </a:xfrm>
          <a:prstGeom prst="rect">
            <a:avLst/>
          </a:prstGeom>
        </p:spPr>
        <p:txBody>
          <a:bodyPr vert="horz" lIns="91440" tIns="0" rIns="9144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In 2D-Array</a:t>
            </a:r>
          </a:p>
        </p:txBody>
      </p:sp>
      <p:sp>
        <p:nvSpPr>
          <p:cNvPr id="114" name="Inhaltsplatzhalter 2">
            <a:extLst>
              <a:ext uri="{FF2B5EF4-FFF2-40B4-BE49-F238E27FC236}">
                <a16:creationId xmlns:a16="http://schemas.microsoft.com/office/drawing/2014/main" id="{6AB3FC19-C2E2-42B7-AEEF-DA32C74579DD}"/>
              </a:ext>
            </a:extLst>
          </p:cNvPr>
          <p:cNvSpPr txBox="1">
            <a:spLocks/>
          </p:cNvSpPr>
          <p:nvPr/>
        </p:nvSpPr>
        <p:spPr>
          <a:xfrm>
            <a:off x="842639" y="1861029"/>
            <a:ext cx="5257800" cy="1457835"/>
          </a:xfrm>
          <a:prstGeom prst="rect">
            <a:avLst/>
          </a:prstGeom>
        </p:spPr>
        <p:txBody>
          <a:bodyPr vert="horz" lIns="91440" tIns="0" rIns="9144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/>
              <a:t>„x-Achse“: 16, Zeit</a:t>
            </a:r>
          </a:p>
          <a:p>
            <a:pPr lvl="1"/>
            <a:r>
              <a:rPr lang="de-DE" dirty="0"/>
              <a:t>„y-Achse“: 21, Tonhöhe</a:t>
            </a:r>
          </a:p>
          <a:p>
            <a:pPr lvl="1"/>
            <a:r>
              <a:rPr lang="de-DE" dirty="0"/>
              <a:t>0 (Weiß)      = keine Note,</a:t>
            </a:r>
            <a:br>
              <a:rPr lang="de-DE" dirty="0"/>
            </a:br>
            <a:r>
              <a:rPr lang="de-DE" dirty="0"/>
              <a:t>1 (Schwarz) = eine Note</a:t>
            </a:r>
          </a:p>
        </p:txBody>
      </p:sp>
      <p:graphicFrame>
        <p:nvGraphicFramePr>
          <p:cNvPr id="37" name="Tabelle 5">
            <a:extLst>
              <a:ext uri="{FF2B5EF4-FFF2-40B4-BE49-F238E27FC236}">
                <a16:creationId xmlns:a16="http://schemas.microsoft.com/office/drawing/2014/main" id="{732E6F81-DFEF-4FF0-B053-FCD72E8D03D0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114603857"/>
              </p:ext>
            </p:extLst>
          </p:nvPr>
        </p:nvGraphicFramePr>
        <p:xfrm>
          <a:off x="7341062" y="1391156"/>
          <a:ext cx="2880000" cy="3780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80000">
                  <a:extLst>
                    <a:ext uri="{9D8B030D-6E8A-4147-A177-3AD203B41FA5}">
                      <a16:colId xmlns:a16="http://schemas.microsoft.com/office/drawing/2014/main" val="2647640183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664106318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064894095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557195030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280348589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849401789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677448251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660545657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503544911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2195323853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407531504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834229791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1709783382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3295633069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4127333444"/>
                    </a:ext>
                  </a:extLst>
                </a:gridCol>
                <a:gridCol w="180000">
                  <a:extLst>
                    <a:ext uri="{9D8B030D-6E8A-4147-A177-3AD203B41FA5}">
                      <a16:colId xmlns:a16="http://schemas.microsoft.com/office/drawing/2014/main" val="452519742"/>
                    </a:ext>
                  </a:extLst>
                </a:gridCol>
              </a:tblGrid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50381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54502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186612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06873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12633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5110044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121314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831262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557712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940130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620209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19384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150509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7307635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723409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039301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17939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4007741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47814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607809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200" dirty="0"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292614"/>
                  </a:ext>
                </a:extLst>
              </a:tr>
            </a:tbl>
          </a:graphicData>
        </a:graphic>
      </p:graphicFrame>
      <p:sp>
        <p:nvSpPr>
          <p:cNvPr id="38" name="Textfeld 37">
            <a:extLst>
              <a:ext uri="{FF2B5EF4-FFF2-40B4-BE49-F238E27FC236}">
                <a16:creationId xmlns:a16="http://schemas.microsoft.com/office/drawing/2014/main" id="{DC2EE16F-ED31-4429-AF57-FCE37B1F1BE9}"/>
              </a:ext>
            </a:extLst>
          </p:cNvPr>
          <p:cNvSpPr txBox="1"/>
          <p:nvPr/>
        </p:nvSpPr>
        <p:spPr>
          <a:xfrm>
            <a:off x="8310420" y="517115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← 16 →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844BB330-C68B-40FE-9EF5-7AC27B1629A1}"/>
              </a:ext>
            </a:extLst>
          </p:cNvPr>
          <p:cNvSpPr txBox="1"/>
          <p:nvPr/>
        </p:nvSpPr>
        <p:spPr>
          <a:xfrm rot="16200000">
            <a:off x="6685755" y="309649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← 21 →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8C9D78D-C176-4DAA-A4F8-BB0045E01710}"/>
              </a:ext>
            </a:extLst>
          </p:cNvPr>
          <p:cNvSpPr txBox="1">
            <a:spLocks/>
          </p:cNvSpPr>
          <p:nvPr/>
        </p:nvSpPr>
        <p:spPr>
          <a:xfrm>
            <a:off x="846746" y="3318864"/>
            <a:ext cx="5257800" cy="387798"/>
          </a:xfrm>
          <a:prstGeom prst="rect">
            <a:avLst/>
          </a:prstGeom>
        </p:spPr>
        <p:txBody>
          <a:bodyPr vert="horz" lIns="91440" tIns="0" rIns="9144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50 mal zwei Takte Jazz Musik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9A82B041-7F59-4282-9D99-A4C23B8A4B85}"/>
              </a:ext>
            </a:extLst>
          </p:cNvPr>
          <p:cNvSpPr txBox="1">
            <a:spLocks/>
          </p:cNvSpPr>
          <p:nvPr/>
        </p:nvSpPr>
        <p:spPr>
          <a:xfrm>
            <a:off x="846746" y="3751798"/>
            <a:ext cx="5257800" cy="332399"/>
          </a:xfrm>
          <a:prstGeom prst="rect">
            <a:avLst/>
          </a:prstGeom>
        </p:spPr>
        <p:txBody>
          <a:bodyPr vert="horz" lIns="91440" tIns="0" rIns="9144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/>
              <a:t>Per Hand transkribiert</a:t>
            </a:r>
          </a:p>
        </p:txBody>
      </p:sp>
      <p:pic>
        <p:nvPicPr>
          <p:cNvPr id="3" name="bitArrExample">
            <a:hlinkClick r:id="" action="ppaction://media"/>
            <a:extLst>
              <a:ext uri="{FF2B5EF4-FFF2-40B4-BE49-F238E27FC236}">
                <a16:creationId xmlns:a16="http://schemas.microsoft.com/office/drawing/2014/main" id="{DBFD3F1E-EF57-459A-9088-21550C5458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66975" y="49308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530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53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3" grpId="0"/>
      <p:bldP spid="114" grpId="0"/>
      <p:bldP spid="38" grpId="0"/>
      <p:bldP spid="39" grpId="0"/>
      <p:bldP spid="8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603</Words>
  <Application>Microsoft Office PowerPoint</Application>
  <PresentationFormat>Breitbild</PresentationFormat>
  <Paragraphs>126</Paragraphs>
  <Slides>16</Slides>
  <Notes>11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PowerPoint-Präsentation</vt:lpstr>
      <vt:lpstr>KI in der Musik –  Computer lernen komponieren</vt:lpstr>
      <vt:lpstr>PowerPoint-Präsentation</vt:lpstr>
      <vt:lpstr>Forscherfrage/Motivation</vt:lpstr>
      <vt:lpstr>Aufbau eines Neuronalen Netzwerkes</vt:lpstr>
      <vt:lpstr>Ein Netzwerk optimieren</vt:lpstr>
      <vt:lpstr>Supervised Learning</vt:lpstr>
      <vt:lpstr>Autoencoder</vt:lpstr>
      <vt:lpstr>Trainingsdaten</vt:lpstr>
      <vt:lpstr>Ergebnisse (Supervised Learning)</vt:lpstr>
      <vt:lpstr>Ergebnisse (Unsupervised Learning)</vt:lpstr>
      <vt:lpstr>Diskussion</vt:lpstr>
      <vt:lpstr>Quellen</vt:lpstr>
      <vt:lpstr>Backwardpass</vt:lpstr>
      <vt:lpstr>Die Cost</vt:lpstr>
      <vt:lpstr>Das Programm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 in der Musik – Computer lernen komponieren</dc:title>
  <dc:creator>Microsoft Office User</dc:creator>
  <cp:lastModifiedBy>alex sohn</cp:lastModifiedBy>
  <cp:revision>100</cp:revision>
  <dcterms:created xsi:type="dcterms:W3CDTF">2021-01-20T10:32:21Z</dcterms:created>
  <dcterms:modified xsi:type="dcterms:W3CDTF">2021-03-18T06:45:21Z</dcterms:modified>
</cp:coreProperties>
</file>